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1158" r:id="rId5"/>
    <p:sldId id="257" r:id="rId6"/>
    <p:sldId id="258" r:id="rId7"/>
    <p:sldId id="266" r:id="rId8"/>
    <p:sldId id="267" r:id="rId9"/>
    <p:sldId id="268" r:id="rId10"/>
    <p:sldId id="270" r:id="rId11"/>
    <p:sldId id="281" r:id="rId12"/>
    <p:sldId id="274" r:id="rId13"/>
    <p:sldId id="260" r:id="rId14"/>
    <p:sldId id="259" r:id="rId15"/>
    <p:sldId id="275" r:id="rId16"/>
    <p:sldId id="276" r:id="rId17"/>
    <p:sldId id="277" r:id="rId18"/>
    <p:sldId id="282" r:id="rId19"/>
    <p:sldId id="279" r:id="rId20"/>
    <p:sldId id="280" r:id="rId21"/>
  </p:sldIdLst>
  <p:sldSz cx="12192000" cy="6858000"/>
  <p:notesSz cx="7104063" cy="102346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EC94AF-FED4-5436-DB56-600D8104255D}" name="Filip" initials="F" userId="f826280159c8310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2394" autoAdjust="0"/>
  </p:normalViewPr>
  <p:slideViewPr>
    <p:cSldViewPr snapToGrid="0">
      <p:cViewPr varScale="1">
        <p:scale>
          <a:sx n="79" d="100"/>
          <a:sy n="79" d="100"/>
        </p:scale>
        <p:origin x="1188" y="2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nl-BE"/>
          </a:p>
        </p:txBody>
      </p:sp>
      <p:sp>
        <p:nvSpPr>
          <p:cNvPr id="3" name="Tijdelijke aanduiding voo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A7831F1-68FF-4107-AABF-C24FA6C48C00}" type="datetimeFigureOut">
              <a:rPr lang="nl-BE" smtClean="0"/>
              <a:t>7/12/2023</a:t>
            </a:fld>
            <a:endParaRPr lang="nl-BE"/>
          </a:p>
        </p:txBody>
      </p:sp>
      <p:sp>
        <p:nvSpPr>
          <p:cNvPr id="4" name="Tijdelijke aanduiding voor dia-afbeelding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nl-BE"/>
          </a:p>
        </p:txBody>
      </p:sp>
      <p:sp>
        <p:nvSpPr>
          <p:cNvPr id="5" name="Tijdelijke aanduiding voor notiti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97E13B4-010B-45B5-B861-C5D920D1532C}" type="slidenum">
              <a:rPr lang="nl-BE" smtClean="0"/>
              <a:t>‹nr.›</a:t>
            </a:fld>
            <a:endParaRPr lang="nl-BE"/>
          </a:p>
        </p:txBody>
      </p:sp>
    </p:spTree>
    <p:extLst>
      <p:ext uri="{BB962C8B-B14F-4D97-AF65-F5344CB8AC3E}">
        <p14:creationId xmlns:p14="http://schemas.microsoft.com/office/powerpoint/2010/main" val="1367102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3CAAA0E-22DC-404C-920F-D17FEF5F0C80}" type="slidenum">
              <a:rPr lang="nl-BE" smtClean="0"/>
              <a:t>1</a:t>
            </a:fld>
            <a:endParaRPr lang="nl-BE"/>
          </a:p>
        </p:txBody>
      </p:sp>
    </p:spTree>
    <p:extLst>
      <p:ext uri="{BB962C8B-B14F-4D97-AF65-F5344CB8AC3E}">
        <p14:creationId xmlns:p14="http://schemas.microsoft.com/office/powerpoint/2010/main" val="148867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Retentie kan maar ook postmictioneel residu zonder retentie helpt inet</a:t>
            </a:r>
          </a:p>
          <a:p>
            <a:endParaRPr lang="nl-BE" dirty="0"/>
          </a:p>
          <a:p>
            <a:r>
              <a:rPr lang="nl-BE" dirty="0"/>
              <a:t>Sondage + satrt alfa blokkker tamsulosine</a:t>
            </a:r>
          </a:p>
          <a:p>
            <a:endParaRPr lang="nl-BE" dirty="0"/>
          </a:p>
          <a:p>
            <a:endParaRPr lang="nl-BE" dirty="0"/>
          </a:p>
          <a:p>
            <a:endParaRPr lang="nl-BE" dirty="0"/>
          </a:p>
          <a:p>
            <a:r>
              <a:rPr lang="nl-BE" dirty="0"/>
              <a:t>Screening upper tract voor een focus van aanhoudende infectie zoals bv een hydronefrose van de nieren. </a:t>
            </a:r>
          </a:p>
          <a:p>
            <a:r>
              <a:rPr lang="nl-BE" dirty="0"/>
              <a:t>Zoals als vermedl is het PSA niet altijd gestegen en is een Prostatitis niet altijd clear-cut te onderschieden van een pyelonefritis!</a:t>
            </a:r>
          </a:p>
        </p:txBody>
      </p:sp>
      <p:sp>
        <p:nvSpPr>
          <p:cNvPr id="4" name="Tijdelijke aanduiding voor dianummer 3"/>
          <p:cNvSpPr>
            <a:spLocks noGrp="1"/>
          </p:cNvSpPr>
          <p:nvPr>
            <p:ph type="sldNum" sz="quarter" idx="5"/>
          </p:nvPr>
        </p:nvSpPr>
        <p:spPr/>
        <p:txBody>
          <a:bodyPr/>
          <a:lstStyle/>
          <a:p>
            <a:fld id="{63CAAA0E-22DC-404C-920F-D17FEF5F0C80}" type="slidenum">
              <a:rPr lang="nl-BE" smtClean="0"/>
              <a:t>10</a:t>
            </a:fld>
            <a:endParaRPr lang="nl-BE"/>
          </a:p>
        </p:txBody>
      </p:sp>
    </p:spTree>
    <p:extLst>
      <p:ext uri="{BB962C8B-B14F-4D97-AF65-F5344CB8AC3E}">
        <p14:creationId xmlns:p14="http://schemas.microsoft.com/office/powerpoint/2010/main" val="3520351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Kliniek gelijkaardig aan ABP met luts maar meestal geen koorts</a:t>
            </a:r>
          </a:p>
          <a:p>
            <a:r>
              <a:rPr lang="nl-BE" dirty="0"/>
              <a:t>10% ABP</a:t>
            </a:r>
          </a:p>
          <a:p>
            <a:endParaRPr lang="nl-BE" dirty="0"/>
          </a:p>
          <a:p>
            <a:r>
              <a:rPr lang="nl-BE" dirty="0"/>
              <a:t>Biofilm is de reden voor CBP ondaksn adequate AB therapie</a:t>
            </a:r>
          </a:p>
          <a:p>
            <a:endParaRPr lang="nl-BE" dirty="0"/>
          </a:p>
          <a:p>
            <a:r>
              <a:rPr lang="nl-BE" dirty="0"/>
              <a:t>E. Coli vroeger meer, nu meer enterococcus</a:t>
            </a:r>
          </a:p>
        </p:txBody>
      </p:sp>
      <p:sp>
        <p:nvSpPr>
          <p:cNvPr id="4" name="Tijdelijke aanduiding voor dianummer 3"/>
          <p:cNvSpPr>
            <a:spLocks noGrp="1"/>
          </p:cNvSpPr>
          <p:nvPr>
            <p:ph type="sldNum" sz="quarter" idx="5"/>
          </p:nvPr>
        </p:nvSpPr>
        <p:spPr/>
        <p:txBody>
          <a:bodyPr/>
          <a:lstStyle/>
          <a:p>
            <a:fld id="{63CAAA0E-22DC-404C-920F-D17FEF5F0C80}" type="slidenum">
              <a:rPr lang="nl-BE" smtClean="0"/>
              <a:t>12</a:t>
            </a:fld>
            <a:endParaRPr lang="nl-BE"/>
          </a:p>
        </p:txBody>
      </p:sp>
    </p:spTree>
    <p:extLst>
      <p:ext uri="{BB962C8B-B14F-4D97-AF65-F5344CB8AC3E}">
        <p14:creationId xmlns:p14="http://schemas.microsoft.com/office/powerpoint/2010/main" val="2532149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Minder leukocyten en bacteriën in de midstream dan in de first void na prostaatmassage.</a:t>
            </a:r>
          </a:p>
          <a:p>
            <a:endParaRPr lang="nl-BE" dirty="0"/>
          </a:p>
          <a:p>
            <a:r>
              <a:rPr lang="nl-BE" dirty="0"/>
              <a:t>D</a:t>
            </a:r>
            <a:r>
              <a:rPr lang="nl-BE" baseline="30000" dirty="0"/>
              <a:t>e</a:t>
            </a:r>
            <a:r>
              <a:rPr lang="nl-BE" dirty="0"/>
              <a:t> meares en stramey 4 glazentest is eigenlijk wat verlaten</a:t>
            </a:r>
          </a:p>
          <a:p>
            <a:endParaRPr lang="nl-BE" dirty="0"/>
          </a:p>
          <a:p>
            <a:r>
              <a:rPr lang="nl-BE" dirty="0"/>
              <a:t>Semen dus niet routinematig aanbevolen…</a:t>
            </a:r>
          </a:p>
        </p:txBody>
      </p:sp>
      <p:sp>
        <p:nvSpPr>
          <p:cNvPr id="4" name="Tijdelijke aanduiding voor dianummer 3"/>
          <p:cNvSpPr>
            <a:spLocks noGrp="1"/>
          </p:cNvSpPr>
          <p:nvPr>
            <p:ph type="sldNum" sz="quarter" idx="5"/>
          </p:nvPr>
        </p:nvSpPr>
        <p:spPr/>
        <p:txBody>
          <a:bodyPr/>
          <a:lstStyle/>
          <a:p>
            <a:fld id="{63CAAA0E-22DC-404C-920F-D17FEF5F0C80}" type="slidenum">
              <a:rPr lang="nl-BE" smtClean="0"/>
              <a:t>13</a:t>
            </a:fld>
            <a:endParaRPr lang="nl-BE"/>
          </a:p>
        </p:txBody>
      </p:sp>
    </p:spTree>
    <p:extLst>
      <p:ext uri="{BB962C8B-B14F-4D97-AF65-F5344CB8AC3E}">
        <p14:creationId xmlns:p14="http://schemas.microsoft.com/office/powerpoint/2010/main" val="1009856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BE" dirty="0"/>
              <a:t>Muizenmodellen bestudeerd nfectie meer in de interstitiële ruimte prostaat: moielijker epenetratantie AB</a:t>
            </a:r>
          </a:p>
          <a:p>
            <a:endParaRPr lang="nl-BE" dirty="0"/>
          </a:p>
          <a:p>
            <a:pPr defTabSz="990752">
              <a:defRPr/>
            </a:pPr>
            <a:r>
              <a:rPr lang="nl-BE" dirty="0"/>
              <a:t>Biofilms zijn bacteriën die zich verschuilen in een zelf geproduceerde polysacchariden matrix die zich in de prostaat ergens vasthecht. Op dat moment zijn die antibiotica niet meer in de free-floating status en effectiviteit verlaagt</a:t>
            </a:r>
          </a:p>
          <a:p>
            <a:endParaRPr lang="nl-BE" dirty="0"/>
          </a:p>
          <a:p>
            <a:endParaRPr lang="nl-BE" dirty="0"/>
          </a:p>
          <a:p>
            <a:r>
              <a:rPr lang="nl-BE" dirty="0"/>
              <a:t>CBP is een zeer uitdagende </a:t>
            </a:r>
          </a:p>
          <a:p>
            <a:endParaRPr lang="nl-BE" dirty="0"/>
          </a:p>
          <a:p>
            <a:endParaRPr lang="nl-BE" dirty="0"/>
          </a:p>
          <a:p>
            <a:pPr defTabSz="990752">
              <a:defRPr/>
            </a:pPr>
            <a:r>
              <a:rPr lang="nl-BE" dirty="0"/>
              <a:t>Fluoroquinolones 4 tot 6 weklen door farmacokinetica en goede penteratie = cornerstone met 70_90% succes</a:t>
            </a:r>
          </a:p>
          <a:p>
            <a:endParaRPr lang="nl-BE" dirty="0"/>
          </a:p>
          <a:p>
            <a:endParaRPr lang="nl-BE" dirty="0"/>
          </a:p>
          <a:p>
            <a:endParaRPr lang="nl-BE" dirty="0"/>
          </a:p>
          <a:p>
            <a:r>
              <a:rPr lang="nl-BE" dirty="0"/>
              <a:t>Volgens muismodellen…) </a:t>
            </a:r>
          </a:p>
          <a:p>
            <a:endParaRPr lang="nl-BE" dirty="0"/>
          </a:p>
          <a:p>
            <a:r>
              <a:rPr lang="nl-BE" dirty="0"/>
              <a:t>1 studie die 408 CPB pt bestudeerde en levofloxacine versus ciproxine bekkeek gaf een liachte voorkeur voor levo wat betreft de kans op bacteriële eradicatie en herval van dez iekte</a:t>
            </a:r>
          </a:p>
          <a:p>
            <a:endParaRPr lang="nl-BE" dirty="0"/>
          </a:p>
          <a:p>
            <a:pPr defTabSz="990752">
              <a:defRPr/>
            </a:pPr>
            <a:r>
              <a:rPr lang="nl-BE" dirty="0"/>
              <a:t>Indien bacteriële eradicatie niet lukt? Low dose orala AB zoals trimethoprim??? Om opstoten te voorkomen of monuril</a:t>
            </a:r>
          </a:p>
          <a:p>
            <a:endParaRPr lang="nl-BE" dirty="0"/>
          </a:p>
        </p:txBody>
      </p:sp>
      <p:sp>
        <p:nvSpPr>
          <p:cNvPr id="4" name="Tijdelijke aanduiding voor dianummer 3"/>
          <p:cNvSpPr>
            <a:spLocks noGrp="1"/>
          </p:cNvSpPr>
          <p:nvPr>
            <p:ph type="sldNum" sz="quarter" idx="5"/>
          </p:nvPr>
        </p:nvSpPr>
        <p:spPr/>
        <p:txBody>
          <a:bodyPr/>
          <a:lstStyle/>
          <a:p>
            <a:fld id="{63CAAA0E-22DC-404C-920F-D17FEF5F0C80}" type="slidenum">
              <a:rPr lang="nl-BE" smtClean="0"/>
              <a:t>14</a:t>
            </a:fld>
            <a:endParaRPr lang="nl-BE"/>
          </a:p>
        </p:txBody>
      </p:sp>
    </p:spTree>
    <p:extLst>
      <p:ext uri="{BB962C8B-B14F-4D97-AF65-F5344CB8AC3E}">
        <p14:creationId xmlns:p14="http://schemas.microsoft.com/office/powerpoint/2010/main" val="1080821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nl-BE" dirty="0"/>
              <a:t>Bij falen antibiotisch beleid na 6 weken met prevenrentieel quinolone</a:t>
            </a:r>
          </a:p>
          <a:p>
            <a:pPr lvl="1"/>
            <a:endParaRPr lang="nl-BE" dirty="0"/>
          </a:p>
          <a:p>
            <a:pPr lvl="1"/>
            <a:r>
              <a:rPr lang="nl-BE" dirty="0"/>
              <a:t>Kan zeer hoge concentyraties breieken prostaat</a:t>
            </a:r>
          </a:p>
          <a:p>
            <a:pPr lvl="1"/>
            <a:r>
              <a:rPr lang="nl-BE" dirty="0"/>
              <a:t>Breeds spectrum Gram – als gram +</a:t>
            </a:r>
          </a:p>
          <a:p>
            <a:pPr defTabSz="990752">
              <a:defRPr/>
            </a:pPr>
            <a:endParaRPr lang="nl-BE" dirty="0"/>
          </a:p>
          <a:p>
            <a:pPr defTabSz="990752">
              <a:defRPr/>
            </a:pPr>
            <a:endParaRPr lang="nl-BE" dirty="0"/>
          </a:p>
          <a:p>
            <a:pPr defTabSz="990752">
              <a:defRPr/>
            </a:pPr>
            <a:r>
              <a:rPr lang="nl-BE" dirty="0"/>
              <a:t>Om opstoten te voorkomen of monuril</a:t>
            </a:r>
          </a:p>
          <a:p>
            <a:endParaRPr lang="nl-BE" dirty="0"/>
          </a:p>
        </p:txBody>
      </p:sp>
      <p:sp>
        <p:nvSpPr>
          <p:cNvPr id="4" name="Tijdelijke aanduiding voor dianummer 3"/>
          <p:cNvSpPr>
            <a:spLocks noGrp="1"/>
          </p:cNvSpPr>
          <p:nvPr>
            <p:ph type="sldNum" sz="quarter" idx="5"/>
          </p:nvPr>
        </p:nvSpPr>
        <p:spPr/>
        <p:txBody>
          <a:bodyPr/>
          <a:lstStyle/>
          <a:p>
            <a:fld id="{63CAAA0E-22DC-404C-920F-D17FEF5F0C80}" type="slidenum">
              <a:rPr lang="nl-BE" smtClean="0"/>
              <a:t>15</a:t>
            </a:fld>
            <a:endParaRPr lang="nl-BE"/>
          </a:p>
        </p:txBody>
      </p:sp>
    </p:spTree>
    <p:extLst>
      <p:ext uri="{BB962C8B-B14F-4D97-AF65-F5344CB8AC3E}">
        <p14:creationId xmlns:p14="http://schemas.microsoft.com/office/powerpoint/2010/main" val="3734881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BE" dirty="0"/>
              <a:t>Prostaatcalcificaties zouden mogelijk meer kans geven op bacterial peristence. Zeer zelden turp bij clacifcaitie + obsrtcuietebe mictie en CBP. LE is laag!</a:t>
            </a:r>
          </a:p>
          <a:p>
            <a:endParaRPr lang="nl-BE" dirty="0"/>
          </a:p>
        </p:txBody>
      </p:sp>
      <p:sp>
        <p:nvSpPr>
          <p:cNvPr id="4" name="Tijdelijke aanduiding voor dianummer 3"/>
          <p:cNvSpPr>
            <a:spLocks noGrp="1"/>
          </p:cNvSpPr>
          <p:nvPr>
            <p:ph type="sldNum" sz="quarter" idx="5"/>
          </p:nvPr>
        </p:nvSpPr>
        <p:spPr/>
        <p:txBody>
          <a:bodyPr/>
          <a:lstStyle/>
          <a:p>
            <a:fld id="{63CAAA0E-22DC-404C-920F-D17FEF5F0C80}" type="slidenum">
              <a:rPr lang="nl-BE" smtClean="0"/>
              <a:t>16</a:t>
            </a:fld>
            <a:endParaRPr lang="nl-BE"/>
          </a:p>
        </p:txBody>
      </p:sp>
    </p:spTree>
    <p:extLst>
      <p:ext uri="{BB962C8B-B14F-4D97-AF65-F5344CB8AC3E}">
        <p14:creationId xmlns:p14="http://schemas.microsoft.com/office/powerpoint/2010/main" val="4156419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3CAAA0E-22DC-404C-920F-D17FEF5F0C80}" type="slidenum">
              <a:rPr lang="nl-BE" smtClean="0"/>
              <a:t>17</a:t>
            </a:fld>
            <a:endParaRPr lang="nl-BE"/>
          </a:p>
        </p:txBody>
      </p:sp>
    </p:spTree>
    <p:extLst>
      <p:ext uri="{BB962C8B-B14F-4D97-AF65-F5344CB8AC3E}">
        <p14:creationId xmlns:p14="http://schemas.microsoft.com/office/powerpoint/2010/main" val="150893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Prostatitis is eigenlijk een aandoening die door de National institutes of Health opgedeeld wordt in 4 klassen.</a:t>
            </a:r>
          </a:p>
          <a:p>
            <a:r>
              <a:rPr lang="nl-BE" dirty="0"/>
              <a:t>Men spreekt over acute bacteriële prostatitis, chronische bacteriële prostaoitis klasse 2 en dan is er een klasse 3 die chronische niet bacteriële prostatitis noemt. Die groep wordt gedefinieerd als een soort chronische pelviene pijn bij de man die tenminste 3 maanden aanwezig was in de voorbije 6 maanden en zonder dat men een duidelijke oorzakelijke bacterie kan aantonen. Dat betreft een frusterende entiteit voor zowel vfooe de patiënt als uroloog omdat het moeilijk te behandelen is en omdat het vaal onduidelijk is of de prostaat hier werkelijk wel de oorzaak is vandaar dat men dit ook soms wel chronisch pelvisch pijn syndroom noemt ipv chronische abacteriële prostatitis. Een aantal mensen die klasse 1 of klasse 2 prostaatontstekingen gehad hebben zullen spijtig genoeg evolueren naar deze groep maar een heel aantal mensen uit deze groep hebben ook nooit een bacteriële prostaatinfectie gehad. Vanavond gaat het dus NIET over deze groep die eigenlijk bijna 80- 90% van de prostatitis groep uitmaakt. </a:t>
            </a:r>
          </a:p>
          <a:p>
            <a:r>
              <a:rPr lang="nl-BE" dirty="0"/>
              <a:t>Als laatste groep is er de klasse 4 prostatitis die niks meer is dan de histaologische diagnose van ontsteking op prostaatweefsel dat bv voor een goed of kwaadaardige prostaatingreep weggenoen werd.</a:t>
            </a:r>
          </a:p>
          <a:p>
            <a:endParaRPr lang="nl-BE" dirty="0"/>
          </a:p>
          <a:p>
            <a:r>
              <a:rPr lang="nl-BE" dirty="0"/>
              <a:t>Aangezien het hier een infectiologie avond is gaat het dus over klasse 1 en 2.</a:t>
            </a:r>
          </a:p>
        </p:txBody>
      </p:sp>
      <p:sp>
        <p:nvSpPr>
          <p:cNvPr id="4" name="Tijdelijke aanduiding voor dianummer 3"/>
          <p:cNvSpPr>
            <a:spLocks noGrp="1"/>
          </p:cNvSpPr>
          <p:nvPr>
            <p:ph type="sldNum" sz="quarter" idx="5"/>
          </p:nvPr>
        </p:nvSpPr>
        <p:spPr/>
        <p:txBody>
          <a:bodyPr/>
          <a:lstStyle/>
          <a:p>
            <a:fld id="{63CAAA0E-22DC-404C-920F-D17FEF5F0C80}" type="slidenum">
              <a:rPr lang="nl-BE" smtClean="0"/>
              <a:t>2</a:t>
            </a:fld>
            <a:endParaRPr lang="nl-BE"/>
          </a:p>
        </p:txBody>
      </p:sp>
    </p:spTree>
    <p:extLst>
      <p:ext uri="{BB962C8B-B14F-4D97-AF65-F5344CB8AC3E}">
        <p14:creationId xmlns:p14="http://schemas.microsoft.com/office/powerpoint/2010/main" val="4269660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16% ooit in zijn leven</a:t>
            </a:r>
          </a:p>
        </p:txBody>
      </p:sp>
      <p:sp>
        <p:nvSpPr>
          <p:cNvPr id="4" name="Tijdelijke aanduiding voor dianummer 3"/>
          <p:cNvSpPr>
            <a:spLocks noGrp="1"/>
          </p:cNvSpPr>
          <p:nvPr>
            <p:ph type="sldNum" sz="quarter" idx="5"/>
          </p:nvPr>
        </p:nvSpPr>
        <p:spPr/>
        <p:txBody>
          <a:bodyPr/>
          <a:lstStyle/>
          <a:p>
            <a:fld id="{63CAAA0E-22DC-404C-920F-D17FEF5F0C80}" type="slidenum">
              <a:rPr lang="nl-BE" smtClean="0"/>
              <a:t>3</a:t>
            </a:fld>
            <a:endParaRPr lang="nl-BE"/>
          </a:p>
        </p:txBody>
      </p:sp>
    </p:spTree>
    <p:extLst>
      <p:ext uri="{BB962C8B-B14F-4D97-AF65-F5344CB8AC3E}">
        <p14:creationId xmlns:p14="http://schemas.microsoft.com/office/powerpoint/2010/main" val="1450157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BE" dirty="0"/>
              <a:t>In epitheel van prostaat ducti en ducti ejaculatorii</a:t>
            </a:r>
          </a:p>
          <a:p>
            <a:endParaRPr lang="nl-BE" dirty="0"/>
          </a:p>
          <a:p>
            <a:endParaRPr lang="nl-BE" dirty="0"/>
          </a:p>
          <a:p>
            <a:r>
              <a:rPr lang="nl-BE" dirty="0"/>
              <a:t>LUTS pollakisurie, dysurie, urgency</a:t>
            </a:r>
          </a:p>
          <a:p>
            <a:endParaRPr lang="nl-BE" dirty="0"/>
          </a:p>
          <a:p>
            <a:pPr defTabSz="990752">
              <a:defRPr/>
            </a:pPr>
            <a:r>
              <a:rPr lang="nl-BE" dirty="0"/>
              <a:t>&gt;&gt; opstijgende infectie (zwakke flow, katheterisatie, cystoscopie, ppb)</a:t>
            </a:r>
          </a:p>
          <a:p>
            <a:endParaRPr lang="nl-BE" dirty="0"/>
          </a:p>
          <a:p>
            <a:r>
              <a:rPr lang="nl-BE" dirty="0"/>
              <a:t>Gedomineerd door gral negatieven</a:t>
            </a:r>
          </a:p>
        </p:txBody>
      </p:sp>
      <p:sp>
        <p:nvSpPr>
          <p:cNvPr id="4" name="Tijdelijke aanduiding voor dianummer 3"/>
          <p:cNvSpPr>
            <a:spLocks noGrp="1"/>
          </p:cNvSpPr>
          <p:nvPr>
            <p:ph type="sldNum" sz="quarter" idx="5"/>
          </p:nvPr>
        </p:nvSpPr>
        <p:spPr/>
        <p:txBody>
          <a:bodyPr/>
          <a:lstStyle/>
          <a:p>
            <a:fld id="{63CAAA0E-22DC-404C-920F-D17FEF5F0C80}" type="slidenum">
              <a:rPr lang="nl-BE" smtClean="0"/>
              <a:t>4</a:t>
            </a:fld>
            <a:endParaRPr lang="nl-BE"/>
          </a:p>
        </p:txBody>
      </p:sp>
    </p:spTree>
    <p:extLst>
      <p:ext uri="{BB962C8B-B14F-4D97-AF65-F5344CB8AC3E}">
        <p14:creationId xmlns:p14="http://schemas.microsoft.com/office/powerpoint/2010/main" val="612235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Leukocytose &gt; 18.000 een onafhankelijke predictor is van ernstige prostatitis.</a:t>
            </a:r>
          </a:p>
          <a:p>
            <a:r>
              <a:rPr lang="nl-BE" dirty="0"/>
              <a:t>PSA verhoogd door inflammatoire destructie van epitheliale prostaatcellen. Moet gezakt zijn 1-2 maand nadien anders onderliggend prostaatca?</a:t>
            </a:r>
          </a:p>
          <a:p>
            <a:endParaRPr lang="nl-BE" dirty="0"/>
          </a:p>
          <a:p>
            <a:r>
              <a:rPr lang="nl-BE" dirty="0"/>
              <a:t>zal een gezwollen en warme, gevoelige prostaatklier aantonen (NIET masseren!!)</a:t>
            </a:r>
          </a:p>
        </p:txBody>
      </p:sp>
      <p:sp>
        <p:nvSpPr>
          <p:cNvPr id="4" name="Tijdelijke aanduiding voor dianummer 3"/>
          <p:cNvSpPr>
            <a:spLocks noGrp="1"/>
          </p:cNvSpPr>
          <p:nvPr>
            <p:ph type="sldNum" sz="quarter" idx="5"/>
          </p:nvPr>
        </p:nvSpPr>
        <p:spPr/>
        <p:txBody>
          <a:bodyPr/>
          <a:lstStyle/>
          <a:p>
            <a:fld id="{63CAAA0E-22DC-404C-920F-D17FEF5F0C80}" type="slidenum">
              <a:rPr lang="nl-BE" smtClean="0"/>
              <a:t>5</a:t>
            </a:fld>
            <a:endParaRPr lang="nl-BE"/>
          </a:p>
        </p:txBody>
      </p:sp>
    </p:spTree>
    <p:extLst>
      <p:ext uri="{BB962C8B-B14F-4D97-AF65-F5344CB8AC3E}">
        <p14:creationId xmlns:p14="http://schemas.microsoft.com/office/powerpoint/2010/main" val="4273734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3CAAA0E-22DC-404C-920F-D17FEF5F0C80}" type="slidenum">
              <a:rPr lang="nl-BE" smtClean="0"/>
              <a:t>6</a:t>
            </a:fld>
            <a:endParaRPr lang="nl-BE"/>
          </a:p>
        </p:txBody>
      </p:sp>
    </p:spTree>
    <p:extLst>
      <p:ext uri="{BB962C8B-B14F-4D97-AF65-F5344CB8AC3E}">
        <p14:creationId xmlns:p14="http://schemas.microsoft.com/office/powerpoint/2010/main" val="3084824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Kies voor een quinolone empirisch zoals levofloxacine 500 mg 1 x per dag PO of cipr 500 mg 2 x daags voor tenminste 14 dagen. Na 14 dagen evalueer klinisch en geef door tot 28 dagen zo twijfel.</a:t>
            </a:r>
          </a:p>
          <a:p>
            <a:endParaRPr lang="nl-BE" dirty="0"/>
          </a:p>
          <a:p>
            <a:endParaRPr lang="nl-BE" dirty="0"/>
          </a:p>
          <a:p>
            <a:r>
              <a:rPr lang="nl-BE" dirty="0"/>
              <a:t>MAAR! Wees U bewust dat er heel wat quinolone resistentie is, zeker als er laatste 6 Maand gebruik was van dergelijke medicatie. </a:t>
            </a:r>
          </a:p>
          <a:p>
            <a:endParaRPr lang="nl-BE" dirty="0"/>
          </a:p>
          <a:p>
            <a:r>
              <a:rPr lang="nl-BE" dirty="0"/>
              <a:t>Waarom toch de eerste keuze voor quinolone empirisch: te maken met intraprostatische concentratie die deze medicatie bereikt die 3 tot 4 x hoger zou zijn dan bij bv Beta-Lactam antibiotica.</a:t>
            </a:r>
          </a:p>
          <a:p>
            <a:endParaRPr lang="nl-BE" dirty="0"/>
          </a:p>
          <a:p>
            <a:endParaRPr lang="nl-BE" dirty="0"/>
          </a:p>
          <a:p>
            <a:r>
              <a:rPr lang="nl-BE" dirty="0"/>
              <a:t>Alternatief amoxiclav of co-trimoxazole.</a:t>
            </a:r>
          </a:p>
          <a:p>
            <a:endParaRPr lang="nl-BE" dirty="0"/>
          </a:p>
          <a:p>
            <a:endParaRPr lang="nl-BE" dirty="0"/>
          </a:p>
          <a:p>
            <a:r>
              <a:rPr lang="nl-BE" dirty="0"/>
              <a:t>Bij tserk vermoeden van soa! Mannen &lt; 35 jaar met onbeschermd seksueel contact en geen urologische voorgescheidenis van plasproblemen of dergelijke.</a:t>
            </a:r>
          </a:p>
        </p:txBody>
      </p:sp>
      <p:sp>
        <p:nvSpPr>
          <p:cNvPr id="4" name="Tijdelijke aanduiding voor dianummer 3"/>
          <p:cNvSpPr>
            <a:spLocks noGrp="1"/>
          </p:cNvSpPr>
          <p:nvPr>
            <p:ph type="sldNum" sz="quarter" idx="5"/>
          </p:nvPr>
        </p:nvSpPr>
        <p:spPr/>
        <p:txBody>
          <a:bodyPr/>
          <a:lstStyle/>
          <a:p>
            <a:fld id="{63CAAA0E-22DC-404C-920F-D17FEF5F0C80}" type="slidenum">
              <a:rPr lang="nl-BE" smtClean="0"/>
              <a:t>7</a:t>
            </a:fld>
            <a:endParaRPr lang="nl-BE"/>
          </a:p>
        </p:txBody>
      </p:sp>
    </p:spTree>
    <p:extLst>
      <p:ext uri="{BB962C8B-B14F-4D97-AF65-F5344CB8AC3E}">
        <p14:creationId xmlns:p14="http://schemas.microsoft.com/office/powerpoint/2010/main" val="3094429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Klinisch beeld onvoldoende opklaren</a:t>
            </a:r>
          </a:p>
          <a:p>
            <a:endParaRPr lang="nl-BE" dirty="0"/>
          </a:p>
          <a:p>
            <a:r>
              <a:rPr lang="nl-BE" dirty="0"/>
              <a:t>Insatbilitiet/sepsis</a:t>
            </a:r>
          </a:p>
          <a:p>
            <a:endParaRPr lang="nl-BE" dirty="0"/>
          </a:p>
        </p:txBody>
      </p:sp>
      <p:sp>
        <p:nvSpPr>
          <p:cNvPr id="4" name="Tijdelijke aanduiding voor dianummer 3"/>
          <p:cNvSpPr>
            <a:spLocks noGrp="1"/>
          </p:cNvSpPr>
          <p:nvPr>
            <p:ph type="sldNum" sz="quarter" idx="5"/>
          </p:nvPr>
        </p:nvSpPr>
        <p:spPr/>
        <p:txBody>
          <a:bodyPr/>
          <a:lstStyle/>
          <a:p>
            <a:fld id="{63CAAA0E-22DC-404C-920F-D17FEF5F0C80}" type="slidenum">
              <a:rPr lang="nl-BE" smtClean="0"/>
              <a:t>8</a:t>
            </a:fld>
            <a:endParaRPr lang="nl-BE"/>
          </a:p>
        </p:txBody>
      </p:sp>
    </p:spTree>
    <p:extLst>
      <p:ext uri="{BB962C8B-B14F-4D97-AF65-F5344CB8AC3E}">
        <p14:creationId xmlns:p14="http://schemas.microsoft.com/office/powerpoint/2010/main" val="920986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3CAAA0E-22DC-404C-920F-D17FEF5F0C80}" type="slidenum">
              <a:rPr lang="nl-BE" smtClean="0"/>
              <a:t>9</a:t>
            </a:fld>
            <a:endParaRPr lang="nl-BE"/>
          </a:p>
        </p:txBody>
      </p:sp>
    </p:spTree>
    <p:extLst>
      <p:ext uri="{BB962C8B-B14F-4D97-AF65-F5344CB8AC3E}">
        <p14:creationId xmlns:p14="http://schemas.microsoft.com/office/powerpoint/2010/main" val="3325878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1026"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85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326620" y="2260756"/>
            <a:ext cx="8314518" cy="1178062"/>
          </a:xfrm>
        </p:spPr>
        <p:txBody>
          <a:bodyPr anchor="b">
            <a:normAutofit/>
          </a:bodyPr>
          <a:lstStyle>
            <a:lvl1pPr algn="l">
              <a:defRPr sz="3600" b="1">
                <a:solidFill>
                  <a:schemeClr val="accent3"/>
                </a:solidFill>
              </a:defRPr>
            </a:lvl1pPr>
          </a:lstStyle>
          <a:p>
            <a:r>
              <a:rPr lang="nl-NL"/>
              <a:t>Klik om de stijl te bewerken</a:t>
            </a:r>
            <a:endParaRPr lang="nl-BE" dirty="0"/>
          </a:p>
        </p:txBody>
      </p:sp>
      <p:sp>
        <p:nvSpPr>
          <p:cNvPr id="3" name="Subtitle 2"/>
          <p:cNvSpPr>
            <a:spLocks noGrp="1"/>
          </p:cNvSpPr>
          <p:nvPr>
            <p:ph type="subTitle" idx="1"/>
          </p:nvPr>
        </p:nvSpPr>
        <p:spPr>
          <a:xfrm>
            <a:off x="3326620" y="3602038"/>
            <a:ext cx="8314518" cy="71191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7389" y="5494141"/>
            <a:ext cx="2523749" cy="896114"/>
          </a:xfrm>
          <a:prstGeom prst="rect">
            <a:avLst/>
          </a:prstGeom>
        </p:spPr>
      </p:pic>
    </p:spTree>
    <p:extLst>
      <p:ext uri="{BB962C8B-B14F-4D97-AF65-F5344CB8AC3E}">
        <p14:creationId xmlns:p14="http://schemas.microsoft.com/office/powerpoint/2010/main" val="243004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496368" y="4880913"/>
            <a:ext cx="7191784" cy="468000"/>
          </a:xfrm>
        </p:spPr>
        <p:txBody>
          <a:bodyPr anchor="b">
            <a:normAutofit/>
          </a:bodyPr>
          <a:lstStyle>
            <a:lvl1pPr>
              <a:defRPr sz="2400"/>
            </a:lvl1pPr>
          </a:lstStyle>
          <a:p>
            <a:r>
              <a:rPr lang="nl-NL"/>
              <a:t>Klik om de stijl te bewerken</a:t>
            </a:r>
            <a:endParaRPr lang="nl-BE" dirty="0"/>
          </a:p>
        </p:txBody>
      </p:sp>
      <p:sp>
        <p:nvSpPr>
          <p:cNvPr id="3" name="Picture Placeholder 2"/>
          <p:cNvSpPr>
            <a:spLocks noGrp="1"/>
          </p:cNvSpPr>
          <p:nvPr>
            <p:ph type="pic" idx="1"/>
          </p:nvPr>
        </p:nvSpPr>
        <p:spPr>
          <a:xfrm>
            <a:off x="2496368" y="549275"/>
            <a:ext cx="7199262" cy="424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dirty="0"/>
          </a:p>
        </p:txBody>
      </p:sp>
      <p:sp>
        <p:nvSpPr>
          <p:cNvPr id="4" name="Text Placeholder 3"/>
          <p:cNvSpPr>
            <a:spLocks noGrp="1"/>
          </p:cNvSpPr>
          <p:nvPr>
            <p:ph type="body" sz="half" idx="2"/>
          </p:nvPr>
        </p:nvSpPr>
        <p:spPr>
          <a:xfrm>
            <a:off x="2496368" y="5443200"/>
            <a:ext cx="7191784" cy="864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E16E59D1-2806-411E-97E0-19A0FB10AAC0}" type="datetime1">
              <a:rPr lang="nl-BE" smtClean="0"/>
              <a:t>7/12/2023</a:t>
            </a:fld>
            <a:endParaRPr lang="nl-BE"/>
          </a:p>
        </p:txBody>
      </p:sp>
      <p:sp>
        <p:nvSpPr>
          <p:cNvPr id="6" name="Footer Placeholder 5"/>
          <p:cNvSpPr>
            <a:spLocks noGrp="1"/>
          </p:cNvSpPr>
          <p:nvPr>
            <p:ph type="ftr" sz="quarter" idx="11"/>
          </p:nvPr>
        </p:nvSpPr>
        <p:spPr/>
        <p:txBody>
          <a:bodyPr/>
          <a:lstStyle/>
          <a:p>
            <a:r>
              <a:rPr lang="nl-NL"/>
              <a:t>Urethritis/Prostatitis</a:t>
            </a:r>
            <a:endParaRPr lang="nl-BE"/>
          </a:p>
        </p:txBody>
      </p:sp>
      <p:sp>
        <p:nvSpPr>
          <p:cNvPr id="7" name="Slide Number Placeholder 6"/>
          <p:cNvSpPr>
            <a:spLocks noGrp="1"/>
          </p:cNvSpPr>
          <p:nvPr>
            <p:ph type="sldNum" sz="quarter" idx="12"/>
          </p:nvPr>
        </p:nvSpPr>
        <p:spPr/>
        <p:txBody>
          <a:bodyPr/>
          <a:lstStyle/>
          <a:p>
            <a:fld id="{F216164A-3741-4083-97B8-560EB97A9792}" type="slidenum">
              <a:rPr lang="nl-BE" smtClean="0"/>
              <a:t>‹nr.›</a:t>
            </a:fld>
            <a:endParaRPr lang="nl-BE"/>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408650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7"/>
          <p:cNvSpPr>
            <a:spLocks noGrp="1"/>
          </p:cNvSpPr>
          <p:nvPr>
            <p:ph type="body" sz="quarter" idx="13" hasCustomPrompt="1"/>
          </p:nvPr>
        </p:nvSpPr>
        <p:spPr>
          <a:xfrm>
            <a:off x="609600" y="6356351"/>
            <a:ext cx="10972800" cy="365125"/>
          </a:xfrm>
        </p:spPr>
        <p:txBody>
          <a:bodyPr anchor="b" anchorCtr="0">
            <a:noAutofit/>
          </a:bodyPr>
          <a:lstStyle>
            <a:lvl1pPr marL="0" indent="0">
              <a:spcBef>
                <a:spcPts val="0"/>
              </a:spcBef>
              <a:buNone/>
              <a:defRPr sz="1000"/>
            </a:lvl1pPr>
          </a:lstStyle>
          <a:p>
            <a:pPr lvl="0"/>
            <a:r>
              <a:rPr lang="en-US" dirty="0"/>
              <a:t>ref</a:t>
            </a:r>
            <a:endParaRPr lang="en-GB" dirty="0"/>
          </a:p>
        </p:txBody>
      </p:sp>
    </p:spTree>
    <p:extLst>
      <p:ext uri="{BB962C8B-B14F-4D97-AF65-F5344CB8AC3E}">
        <p14:creationId xmlns:p14="http://schemas.microsoft.com/office/powerpoint/2010/main" val="3689664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7"/>
          <p:cNvSpPr>
            <a:spLocks noGrp="1"/>
          </p:cNvSpPr>
          <p:nvPr>
            <p:ph type="body" sz="quarter" idx="13" hasCustomPrompt="1"/>
          </p:nvPr>
        </p:nvSpPr>
        <p:spPr>
          <a:xfrm>
            <a:off x="609600" y="6356351"/>
            <a:ext cx="10972800" cy="365125"/>
          </a:xfrm>
        </p:spPr>
        <p:txBody>
          <a:bodyPr anchor="b" anchorCtr="0">
            <a:noAutofit/>
          </a:bodyPr>
          <a:lstStyle>
            <a:lvl1pPr marL="0" indent="0">
              <a:spcBef>
                <a:spcPts val="0"/>
              </a:spcBef>
              <a:buNone/>
              <a:defRPr sz="1000"/>
            </a:lvl1pPr>
          </a:lstStyle>
          <a:p>
            <a:pPr lvl="0"/>
            <a:r>
              <a:rPr lang="en-US" dirty="0"/>
              <a:t>ref</a:t>
            </a:r>
            <a:endParaRPr lang="en-GB" dirty="0"/>
          </a:p>
        </p:txBody>
      </p:sp>
    </p:spTree>
    <p:extLst>
      <p:ext uri="{BB962C8B-B14F-4D97-AF65-F5344CB8AC3E}">
        <p14:creationId xmlns:p14="http://schemas.microsoft.com/office/powerpoint/2010/main" val="2813714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1258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703882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p:cNvSpPr>
            <a:spLocks noGrp="1"/>
          </p:cNvSpPr>
          <p:nvPr>
            <p:ph type="body" sz="quarter" idx="11" hasCustomPrompt="1"/>
          </p:nvPr>
        </p:nvSpPr>
        <p:spPr bwMode="gray">
          <a:xfrm>
            <a:off x="493186" y="6560020"/>
            <a:ext cx="9417049" cy="135422"/>
          </a:xfrm>
        </p:spPr>
        <p:txBody>
          <a:bodyPr anchor="b" anchorCtr="0">
            <a:spAutoFit/>
          </a:bodyPr>
          <a:lstStyle>
            <a:lvl1pPr marL="112710" indent="-112710">
              <a:lnSpc>
                <a:spcPct val="88000"/>
              </a:lnSpc>
              <a:spcBef>
                <a:spcPts val="120"/>
              </a:spcBef>
              <a:buNone/>
              <a:tabLst>
                <a:tab pos="112710" algn="l"/>
              </a:tabLst>
              <a:defRPr sz="1000"/>
            </a:lvl1pPr>
            <a:lvl2pPr marL="457189" indent="0">
              <a:buNone/>
              <a:defRPr/>
            </a:lvl2pPr>
            <a:lvl3pPr marL="914378" indent="0">
              <a:buNone/>
              <a:defRPr/>
            </a:lvl3pPr>
            <a:lvl4pPr marL="1258856" indent="0">
              <a:buNone/>
              <a:defRPr/>
            </a:lvl4pPr>
            <a:lvl5pPr marL="1658897" indent="0">
              <a:buNone/>
              <a:defRPr/>
            </a:lvl5pPr>
          </a:lstStyle>
          <a:p>
            <a:pPr lvl="0"/>
            <a:r>
              <a:rPr lang="en-US" dirty="0"/>
              <a:t>Click to edit Source</a:t>
            </a:r>
          </a:p>
        </p:txBody>
      </p:sp>
      <p:sp>
        <p:nvSpPr>
          <p:cNvPr id="7" name="Slide Number Placeholder 5"/>
          <p:cNvSpPr>
            <a:spLocks noGrp="1"/>
          </p:cNvSpPr>
          <p:nvPr>
            <p:ph type="sldNum" sz="quarter" idx="4"/>
          </p:nvPr>
        </p:nvSpPr>
        <p:spPr>
          <a:xfrm>
            <a:off x="11187561" y="6448981"/>
            <a:ext cx="521841" cy="246461"/>
          </a:xfrm>
          <a:prstGeom prst="rect">
            <a:avLst/>
          </a:prstGeom>
        </p:spPr>
        <p:txBody>
          <a:bodyPr vert="horz" lIns="91440" tIns="45720" rIns="0" bIns="45720" rtlCol="0" anchor="b"/>
          <a:lstStyle>
            <a:lvl1pPr algn="r">
              <a:defRPr sz="1000">
                <a:solidFill>
                  <a:schemeClr val="tx1"/>
                </a:solidFill>
              </a:defRPr>
            </a:lvl1pPr>
          </a:lstStyle>
          <a:p>
            <a:fld id="{FA3DE67B-C475-494C-ADB7-53279B401668}" type="slidenum">
              <a:rPr lang="en-US" smtClean="0">
                <a:solidFill>
                  <a:prstClr val="black"/>
                </a:solidFill>
              </a:rPr>
              <a:pPr/>
              <a:t>‹nr.›</a:t>
            </a:fld>
            <a:endParaRPr lang="en-US" dirty="0">
              <a:solidFill>
                <a:prstClr val="black"/>
              </a:solidFill>
            </a:endParaRPr>
          </a:p>
        </p:txBody>
      </p:sp>
    </p:spTree>
    <p:extLst>
      <p:ext uri="{BB962C8B-B14F-4D97-AF65-F5344CB8AC3E}">
        <p14:creationId xmlns:p14="http://schemas.microsoft.com/office/powerpoint/2010/main" val="2837115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accent4"/>
                </a:solidFill>
              </a:defRPr>
            </a:lvl1pPr>
          </a:lstStyle>
          <a:p>
            <a:r>
              <a:rPr lang="nl-NL"/>
              <a:t>Klik om de stijl te bewerken</a:t>
            </a:r>
            <a:endParaRPr lang="nl-BE"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Date Placeholder 3"/>
          <p:cNvSpPr>
            <a:spLocks noGrp="1"/>
          </p:cNvSpPr>
          <p:nvPr>
            <p:ph type="dt" sz="half" idx="10"/>
          </p:nvPr>
        </p:nvSpPr>
        <p:spPr/>
        <p:txBody>
          <a:bodyPr/>
          <a:lstStyle/>
          <a:p>
            <a:fld id="{4A1644A0-DB72-4CD3-88E0-FBF9D3865B89}" type="datetime1">
              <a:rPr lang="nl-BE" smtClean="0"/>
              <a:t>7/12/2023</a:t>
            </a:fld>
            <a:endParaRPr lang="nl-BE"/>
          </a:p>
        </p:txBody>
      </p:sp>
      <p:sp>
        <p:nvSpPr>
          <p:cNvPr id="5" name="Footer Placeholder 4"/>
          <p:cNvSpPr>
            <a:spLocks noGrp="1"/>
          </p:cNvSpPr>
          <p:nvPr>
            <p:ph type="ftr" sz="quarter" idx="11"/>
          </p:nvPr>
        </p:nvSpPr>
        <p:spPr/>
        <p:txBody>
          <a:bodyPr/>
          <a:lstStyle/>
          <a:p>
            <a:r>
              <a:rPr lang="nl-NL"/>
              <a:t>Urethritis/Prostatitis</a:t>
            </a:r>
            <a:endParaRPr lang="nl-BE"/>
          </a:p>
        </p:txBody>
      </p:sp>
      <p:sp>
        <p:nvSpPr>
          <p:cNvPr id="6" name="Slide Number Placeholder 5"/>
          <p:cNvSpPr>
            <a:spLocks noGrp="1"/>
          </p:cNvSpPr>
          <p:nvPr>
            <p:ph type="sldNum" sz="quarter" idx="12"/>
          </p:nvPr>
        </p:nvSpPr>
        <p:spPr/>
        <p:txBody>
          <a:bodyPr/>
          <a:lstStyle/>
          <a:p>
            <a:fld id="{F216164A-3741-4083-97B8-560EB97A9792}" type="slidenum">
              <a:rPr lang="nl-BE" smtClean="0"/>
              <a:t>‹nr.›</a:t>
            </a:fld>
            <a:endParaRPr lang="nl-BE"/>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143113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genumerd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accent4"/>
                </a:solidFill>
              </a:defRPr>
            </a:lvl1pPr>
          </a:lstStyle>
          <a:p>
            <a:r>
              <a:rPr lang="nl-NL"/>
              <a:t>Klik om de stijl te bewerken</a:t>
            </a:r>
            <a:endParaRPr lang="nl-BE" dirty="0"/>
          </a:p>
        </p:txBody>
      </p:sp>
      <p:sp>
        <p:nvSpPr>
          <p:cNvPr id="3" name="Content Placeholder 2"/>
          <p:cNvSpPr>
            <a:spLocks noGrp="1"/>
          </p:cNvSpPr>
          <p:nvPr>
            <p:ph idx="1"/>
          </p:nvPr>
        </p:nvSpPr>
        <p:spPr/>
        <p:txBody>
          <a:bodyPr/>
          <a:lstStyle>
            <a:lvl2pPr marL="357188" indent="-357188">
              <a:buFont typeface="+mj-lt"/>
              <a:buAutoNum type="arabicPeriod"/>
              <a:defRPr/>
            </a:lvl2pPr>
            <a:lvl3pPr marL="719138" indent="-361950">
              <a:buFont typeface="+mj-lt"/>
              <a:buAutoNum type="alphaLcPeriod"/>
              <a:defRPr/>
            </a:lvl3pPr>
            <a:lvl4pPr marL="1076325" indent="-357188">
              <a:buFont typeface="+mj-lt"/>
              <a:buAutoNum type="romanLcPeriod"/>
              <a:defRPr/>
            </a:lvl4pPr>
            <a:lvl5pPr marL="1433513" indent="-357188">
              <a:buClr>
                <a:schemeClr val="accent4"/>
              </a:buClr>
              <a:buFont typeface="+mj-lt"/>
              <a:buAutoNum type="romanLcPeriod"/>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Date Placeholder 3"/>
          <p:cNvSpPr>
            <a:spLocks noGrp="1"/>
          </p:cNvSpPr>
          <p:nvPr>
            <p:ph type="dt" sz="half" idx="10"/>
          </p:nvPr>
        </p:nvSpPr>
        <p:spPr/>
        <p:txBody>
          <a:bodyPr/>
          <a:lstStyle/>
          <a:p>
            <a:fld id="{D6811948-175C-4C8F-98EB-E3C9876F1724}" type="datetime1">
              <a:rPr lang="nl-BE" smtClean="0"/>
              <a:t>7/12/2023</a:t>
            </a:fld>
            <a:endParaRPr lang="nl-BE"/>
          </a:p>
        </p:txBody>
      </p:sp>
      <p:sp>
        <p:nvSpPr>
          <p:cNvPr id="5" name="Footer Placeholder 4"/>
          <p:cNvSpPr>
            <a:spLocks noGrp="1"/>
          </p:cNvSpPr>
          <p:nvPr>
            <p:ph type="ftr" sz="quarter" idx="11"/>
          </p:nvPr>
        </p:nvSpPr>
        <p:spPr/>
        <p:txBody>
          <a:bodyPr/>
          <a:lstStyle/>
          <a:p>
            <a:r>
              <a:rPr lang="nl-NL"/>
              <a:t>Urethritis/Prostatitis</a:t>
            </a:r>
            <a:endParaRPr lang="nl-BE"/>
          </a:p>
        </p:txBody>
      </p:sp>
      <p:sp>
        <p:nvSpPr>
          <p:cNvPr id="6" name="Slide Number Placeholder 5"/>
          <p:cNvSpPr>
            <a:spLocks noGrp="1"/>
          </p:cNvSpPr>
          <p:nvPr>
            <p:ph type="sldNum" sz="quarter" idx="12"/>
          </p:nvPr>
        </p:nvSpPr>
        <p:spPr/>
        <p:txBody>
          <a:bodyPr/>
          <a:lstStyle/>
          <a:p>
            <a:fld id="{F216164A-3741-4083-97B8-560EB97A9792}" type="slidenum">
              <a:rPr lang="nl-BE" smtClean="0"/>
              <a:t>‹nr.›</a:t>
            </a:fld>
            <a:endParaRPr lang="nl-BE"/>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388111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pic>
        <p:nvPicPr>
          <p:cNvPr id="7"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57"/>
            <a:ext cx="7850188" cy="6857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3326620" y="2260756"/>
            <a:ext cx="8314518" cy="1178062"/>
          </a:xfrm>
        </p:spPr>
        <p:txBody>
          <a:bodyPr anchor="b">
            <a:normAutofit/>
          </a:bodyPr>
          <a:lstStyle>
            <a:lvl1pPr algn="l">
              <a:defRPr sz="3600" b="1">
                <a:solidFill>
                  <a:schemeClr val="accent4"/>
                </a:solidFill>
              </a:defRPr>
            </a:lvl1pPr>
          </a:lstStyle>
          <a:p>
            <a:r>
              <a:rPr lang="nl-NL"/>
              <a:t>Klik om de stijl te bewerken</a:t>
            </a:r>
            <a:endParaRPr lang="nl-BE" dirty="0"/>
          </a:p>
        </p:txBody>
      </p:sp>
      <p:sp>
        <p:nvSpPr>
          <p:cNvPr id="10" name="Subtitle 2"/>
          <p:cNvSpPr>
            <a:spLocks noGrp="1"/>
          </p:cNvSpPr>
          <p:nvPr>
            <p:ph type="subTitle" idx="1"/>
          </p:nvPr>
        </p:nvSpPr>
        <p:spPr>
          <a:xfrm>
            <a:off x="3326620" y="3602038"/>
            <a:ext cx="8314518" cy="71191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19016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0" name="Rectangle 9"/>
          <p:cNvSpPr/>
          <p:nvPr userDrawn="1"/>
        </p:nvSpPr>
        <p:spPr>
          <a:xfrm>
            <a:off x="6308992" y="1557275"/>
            <a:ext cx="5883007" cy="475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8"/>
          <p:cNvSpPr/>
          <p:nvPr userDrawn="1"/>
        </p:nvSpPr>
        <p:spPr>
          <a:xfrm>
            <a:off x="0" y="1557275"/>
            <a:ext cx="5883007" cy="475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p:txBody>
          <a:bodyPr/>
          <a:lstStyle/>
          <a:p>
            <a:r>
              <a:rPr lang="nl-NL"/>
              <a:t>Klik om de stijl te bewerken</a:t>
            </a:r>
            <a:endParaRPr lang="nl-BE" dirty="0"/>
          </a:p>
        </p:txBody>
      </p:sp>
      <p:sp>
        <p:nvSpPr>
          <p:cNvPr id="3" name="Content Placeholder 2"/>
          <p:cNvSpPr>
            <a:spLocks noGrp="1"/>
          </p:cNvSpPr>
          <p:nvPr>
            <p:ph sz="half" idx="1"/>
          </p:nvPr>
        </p:nvSpPr>
        <p:spPr>
          <a:xfrm>
            <a:off x="550862" y="1772725"/>
            <a:ext cx="5119152" cy="4320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Content Placeholder 3"/>
          <p:cNvSpPr>
            <a:spLocks noGrp="1"/>
          </p:cNvSpPr>
          <p:nvPr>
            <p:ph sz="half" idx="2"/>
          </p:nvPr>
        </p:nvSpPr>
        <p:spPr>
          <a:xfrm>
            <a:off x="6529330" y="1772725"/>
            <a:ext cx="5111808" cy="4320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Date Placeholder 4"/>
          <p:cNvSpPr>
            <a:spLocks noGrp="1"/>
          </p:cNvSpPr>
          <p:nvPr>
            <p:ph type="dt" sz="half" idx="10"/>
          </p:nvPr>
        </p:nvSpPr>
        <p:spPr/>
        <p:txBody>
          <a:bodyPr/>
          <a:lstStyle/>
          <a:p>
            <a:fld id="{56319435-892A-463B-8D42-083882CA3BFD}" type="datetime1">
              <a:rPr lang="nl-BE" smtClean="0"/>
              <a:t>7/12/2023</a:t>
            </a:fld>
            <a:endParaRPr lang="nl-BE"/>
          </a:p>
        </p:txBody>
      </p:sp>
      <p:sp>
        <p:nvSpPr>
          <p:cNvPr id="6" name="Footer Placeholder 5"/>
          <p:cNvSpPr>
            <a:spLocks noGrp="1"/>
          </p:cNvSpPr>
          <p:nvPr>
            <p:ph type="ftr" sz="quarter" idx="11"/>
          </p:nvPr>
        </p:nvSpPr>
        <p:spPr/>
        <p:txBody>
          <a:bodyPr/>
          <a:lstStyle/>
          <a:p>
            <a:r>
              <a:rPr lang="nl-NL"/>
              <a:t>Urethritis/Prostatitis</a:t>
            </a:r>
            <a:endParaRPr lang="nl-BE"/>
          </a:p>
        </p:txBody>
      </p:sp>
      <p:sp>
        <p:nvSpPr>
          <p:cNvPr id="7" name="Slide Number Placeholder 6"/>
          <p:cNvSpPr>
            <a:spLocks noGrp="1"/>
          </p:cNvSpPr>
          <p:nvPr>
            <p:ph type="sldNum" sz="quarter" idx="12"/>
          </p:nvPr>
        </p:nvSpPr>
        <p:spPr/>
        <p:txBody>
          <a:bodyPr/>
          <a:lstStyle/>
          <a:p>
            <a:fld id="{F216164A-3741-4083-97B8-560EB97A9792}" type="slidenum">
              <a:rPr lang="nl-BE" smtClean="0"/>
              <a:t>‹nr.›</a:t>
            </a:fld>
            <a:endParaRPr lang="nl-BE"/>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6332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2" name="Rectangle 9"/>
          <p:cNvSpPr/>
          <p:nvPr userDrawn="1"/>
        </p:nvSpPr>
        <p:spPr>
          <a:xfrm>
            <a:off x="6308992" y="1557275"/>
            <a:ext cx="5883007" cy="475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8"/>
          <p:cNvSpPr/>
          <p:nvPr userDrawn="1"/>
        </p:nvSpPr>
        <p:spPr>
          <a:xfrm>
            <a:off x="0" y="1557275"/>
            <a:ext cx="5883007" cy="47514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550863" y="549274"/>
            <a:ext cx="11090275" cy="1008001"/>
          </a:xfrm>
        </p:spPr>
        <p:txBody>
          <a:bodyPr/>
          <a:lstStyle/>
          <a:p>
            <a:r>
              <a:rPr lang="nl-NL"/>
              <a:t>Klik om de stijl te bewerken</a:t>
            </a:r>
            <a:endParaRPr lang="nl-BE" dirty="0"/>
          </a:p>
        </p:txBody>
      </p:sp>
      <p:sp>
        <p:nvSpPr>
          <p:cNvPr id="3" name="Text Placeholder 2"/>
          <p:cNvSpPr>
            <a:spLocks noGrp="1"/>
          </p:cNvSpPr>
          <p:nvPr>
            <p:ph type="body" idx="1"/>
          </p:nvPr>
        </p:nvSpPr>
        <p:spPr>
          <a:xfrm>
            <a:off x="550862" y="1750463"/>
            <a:ext cx="5115600" cy="730800"/>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550863" y="2505075"/>
            <a:ext cx="5115600" cy="3600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ext Placeholder 4"/>
          <p:cNvSpPr>
            <a:spLocks noGrp="1"/>
          </p:cNvSpPr>
          <p:nvPr>
            <p:ph type="body" sz="quarter" idx="3"/>
          </p:nvPr>
        </p:nvSpPr>
        <p:spPr>
          <a:xfrm>
            <a:off x="6525538" y="1750463"/>
            <a:ext cx="5115600" cy="754612"/>
          </a:xfrm>
        </p:spPr>
        <p:txBody>
          <a:bodyPr anchor="t" anchorCtr="0">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525538" y="2505075"/>
            <a:ext cx="5115600" cy="3600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Date Placeholder 6"/>
          <p:cNvSpPr>
            <a:spLocks noGrp="1"/>
          </p:cNvSpPr>
          <p:nvPr>
            <p:ph type="dt" sz="half" idx="10"/>
          </p:nvPr>
        </p:nvSpPr>
        <p:spPr/>
        <p:txBody>
          <a:bodyPr/>
          <a:lstStyle/>
          <a:p>
            <a:fld id="{9E76EF38-077D-469C-BD22-18C9027D1847}" type="datetime1">
              <a:rPr lang="nl-BE" smtClean="0"/>
              <a:t>7/12/2023</a:t>
            </a:fld>
            <a:endParaRPr lang="nl-BE"/>
          </a:p>
        </p:txBody>
      </p:sp>
      <p:sp>
        <p:nvSpPr>
          <p:cNvPr id="8" name="Footer Placeholder 7"/>
          <p:cNvSpPr>
            <a:spLocks noGrp="1"/>
          </p:cNvSpPr>
          <p:nvPr>
            <p:ph type="ftr" sz="quarter" idx="11"/>
          </p:nvPr>
        </p:nvSpPr>
        <p:spPr/>
        <p:txBody>
          <a:bodyPr/>
          <a:lstStyle/>
          <a:p>
            <a:r>
              <a:rPr lang="nl-NL"/>
              <a:t>Urethritis/Prostatitis</a:t>
            </a:r>
            <a:endParaRPr lang="nl-BE"/>
          </a:p>
        </p:txBody>
      </p:sp>
      <p:sp>
        <p:nvSpPr>
          <p:cNvPr id="9" name="Slide Number Placeholder 8"/>
          <p:cNvSpPr>
            <a:spLocks noGrp="1"/>
          </p:cNvSpPr>
          <p:nvPr>
            <p:ph type="sldNum" sz="quarter" idx="12"/>
          </p:nvPr>
        </p:nvSpPr>
        <p:spPr/>
        <p:txBody>
          <a:bodyPr/>
          <a:lstStyle/>
          <a:p>
            <a:fld id="{F216164A-3741-4083-97B8-560EB97A9792}" type="slidenum">
              <a:rPr lang="nl-BE" smtClean="0"/>
              <a:t>‹nr.›</a:t>
            </a:fld>
            <a:endParaRPr lang="nl-BE"/>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328769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nl-BE" dirty="0"/>
          </a:p>
        </p:txBody>
      </p:sp>
      <p:sp>
        <p:nvSpPr>
          <p:cNvPr id="3" name="Date Placeholder 2"/>
          <p:cNvSpPr>
            <a:spLocks noGrp="1"/>
          </p:cNvSpPr>
          <p:nvPr>
            <p:ph type="dt" sz="half" idx="10"/>
          </p:nvPr>
        </p:nvSpPr>
        <p:spPr/>
        <p:txBody>
          <a:bodyPr/>
          <a:lstStyle/>
          <a:p>
            <a:fld id="{55DE37F5-CAD8-4A09-897C-61E83402363B}" type="datetime1">
              <a:rPr lang="nl-BE" smtClean="0"/>
              <a:t>7/12/2023</a:t>
            </a:fld>
            <a:endParaRPr lang="nl-BE"/>
          </a:p>
        </p:txBody>
      </p:sp>
      <p:sp>
        <p:nvSpPr>
          <p:cNvPr id="4" name="Footer Placeholder 3"/>
          <p:cNvSpPr>
            <a:spLocks noGrp="1"/>
          </p:cNvSpPr>
          <p:nvPr>
            <p:ph type="ftr" sz="quarter" idx="11"/>
          </p:nvPr>
        </p:nvSpPr>
        <p:spPr/>
        <p:txBody>
          <a:bodyPr/>
          <a:lstStyle/>
          <a:p>
            <a:r>
              <a:rPr lang="nl-NL"/>
              <a:t>Urethritis/Prostatitis</a:t>
            </a:r>
            <a:endParaRPr lang="nl-BE"/>
          </a:p>
        </p:txBody>
      </p:sp>
      <p:sp>
        <p:nvSpPr>
          <p:cNvPr id="5" name="Slide Number Placeholder 4"/>
          <p:cNvSpPr>
            <a:spLocks noGrp="1"/>
          </p:cNvSpPr>
          <p:nvPr>
            <p:ph type="sldNum" sz="quarter" idx="12"/>
          </p:nvPr>
        </p:nvSpPr>
        <p:spPr/>
        <p:txBody>
          <a:bodyPr/>
          <a:lstStyle/>
          <a:p>
            <a:fld id="{F216164A-3741-4083-97B8-560EB97A9792}" type="slidenum">
              <a:rPr lang="nl-BE" smtClean="0"/>
              <a:t>‹nr.›</a:t>
            </a:fld>
            <a:endParaRPr lang="nl-BE"/>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147839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00F76-24CC-4E3D-8A86-C2C54B477A47}" type="datetime1">
              <a:rPr lang="nl-BE" smtClean="0"/>
              <a:t>7/12/2023</a:t>
            </a:fld>
            <a:endParaRPr lang="nl-BE"/>
          </a:p>
        </p:txBody>
      </p:sp>
      <p:sp>
        <p:nvSpPr>
          <p:cNvPr id="3" name="Footer Placeholder 2"/>
          <p:cNvSpPr>
            <a:spLocks noGrp="1"/>
          </p:cNvSpPr>
          <p:nvPr>
            <p:ph type="ftr" sz="quarter" idx="11"/>
          </p:nvPr>
        </p:nvSpPr>
        <p:spPr/>
        <p:txBody>
          <a:bodyPr/>
          <a:lstStyle/>
          <a:p>
            <a:r>
              <a:rPr lang="nl-NL"/>
              <a:t>Urethritis/Prostatitis</a:t>
            </a:r>
            <a:endParaRPr lang="nl-BE"/>
          </a:p>
        </p:txBody>
      </p:sp>
      <p:sp>
        <p:nvSpPr>
          <p:cNvPr id="4" name="Slide Number Placeholder 3"/>
          <p:cNvSpPr>
            <a:spLocks noGrp="1"/>
          </p:cNvSpPr>
          <p:nvPr>
            <p:ph type="sldNum" sz="quarter" idx="12"/>
          </p:nvPr>
        </p:nvSpPr>
        <p:spPr/>
        <p:txBody>
          <a:bodyPr/>
          <a:lstStyle/>
          <a:p>
            <a:fld id="{F216164A-3741-4083-97B8-560EB97A9792}" type="slidenum">
              <a:rPr lang="nl-BE" smtClean="0"/>
              <a:t>‹nr.›</a:t>
            </a:fld>
            <a:endParaRPr lang="nl-BE"/>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204810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10" name="Rectangle 9"/>
          <p:cNvSpPr/>
          <p:nvPr userDrawn="1"/>
        </p:nvSpPr>
        <p:spPr>
          <a:xfrm>
            <a:off x="4966800" y="0"/>
            <a:ext cx="7225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title"/>
          </p:nvPr>
        </p:nvSpPr>
        <p:spPr>
          <a:xfrm>
            <a:off x="550862" y="549274"/>
            <a:ext cx="4221163" cy="1008000"/>
          </a:xfrm>
        </p:spPr>
        <p:txBody>
          <a:bodyPr anchor="b">
            <a:normAutofit/>
          </a:bodyPr>
          <a:lstStyle>
            <a:lvl1pPr>
              <a:defRPr sz="2400"/>
            </a:lvl1pPr>
          </a:lstStyle>
          <a:p>
            <a:r>
              <a:rPr lang="nl-NL"/>
              <a:t>Klik om de stijl te bewerken</a:t>
            </a:r>
            <a:endParaRPr lang="nl-BE" dirty="0"/>
          </a:p>
        </p:txBody>
      </p:sp>
      <p:sp>
        <p:nvSpPr>
          <p:cNvPr id="3" name="Content Placeholder 2"/>
          <p:cNvSpPr>
            <a:spLocks noGrp="1"/>
          </p:cNvSpPr>
          <p:nvPr>
            <p:ph idx="1"/>
          </p:nvPr>
        </p:nvSpPr>
        <p:spPr>
          <a:xfrm>
            <a:off x="5183188" y="549275"/>
            <a:ext cx="6457950" cy="5759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ext Placeholder 3"/>
          <p:cNvSpPr>
            <a:spLocks noGrp="1"/>
          </p:cNvSpPr>
          <p:nvPr>
            <p:ph type="body" sz="half" idx="2"/>
          </p:nvPr>
        </p:nvSpPr>
        <p:spPr>
          <a:xfrm>
            <a:off x="550863" y="1628725"/>
            <a:ext cx="4221162" cy="4680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989ACCAB-1CB6-4196-8CF3-1AD7F7A52B47}" type="datetime1">
              <a:rPr lang="nl-BE" smtClean="0"/>
              <a:t>7/12/2023</a:t>
            </a:fld>
            <a:endParaRPr lang="nl-BE"/>
          </a:p>
        </p:txBody>
      </p:sp>
      <p:sp>
        <p:nvSpPr>
          <p:cNvPr id="6" name="Footer Placeholder 5"/>
          <p:cNvSpPr>
            <a:spLocks noGrp="1"/>
          </p:cNvSpPr>
          <p:nvPr>
            <p:ph type="ftr" sz="quarter" idx="11"/>
          </p:nvPr>
        </p:nvSpPr>
        <p:spPr/>
        <p:txBody>
          <a:bodyPr/>
          <a:lstStyle/>
          <a:p>
            <a:r>
              <a:rPr lang="nl-NL"/>
              <a:t>Urethritis/Prostatitis</a:t>
            </a:r>
            <a:endParaRPr lang="nl-BE"/>
          </a:p>
        </p:txBody>
      </p:sp>
      <p:sp>
        <p:nvSpPr>
          <p:cNvPr id="7" name="Slide Number Placeholder 6"/>
          <p:cNvSpPr>
            <a:spLocks noGrp="1"/>
          </p:cNvSpPr>
          <p:nvPr>
            <p:ph type="sldNum" sz="quarter" idx="12"/>
          </p:nvPr>
        </p:nvSpPr>
        <p:spPr/>
        <p:txBody>
          <a:bodyPr/>
          <a:lstStyle/>
          <a:p>
            <a:fld id="{F216164A-3741-4083-97B8-560EB97A9792}" type="slidenum">
              <a:rPr lang="nl-BE" smtClean="0"/>
              <a:t>‹nr.›</a:t>
            </a:fld>
            <a:endParaRPr lang="nl-BE"/>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0813" y="6425085"/>
            <a:ext cx="1685908" cy="302000"/>
          </a:xfrm>
          <a:prstGeom prst="rect">
            <a:avLst/>
          </a:prstGeom>
        </p:spPr>
      </p:pic>
    </p:spTree>
    <p:extLst>
      <p:ext uri="{BB962C8B-B14F-4D97-AF65-F5344CB8AC3E}">
        <p14:creationId xmlns:p14="http://schemas.microsoft.com/office/powerpoint/2010/main" val="26271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2" y="549275"/>
            <a:ext cx="11090275" cy="1008000"/>
          </a:xfrm>
          <a:prstGeom prst="rect">
            <a:avLst/>
          </a:prstGeom>
        </p:spPr>
        <p:txBody>
          <a:bodyPr vert="horz" lIns="0" tIns="0" rIns="0" bIns="0" rtlCol="0" anchor="t" anchorCtr="0">
            <a:normAutofit/>
          </a:bodyPr>
          <a:lstStyle/>
          <a:p>
            <a:r>
              <a:rPr lang="nl-NL" dirty="0"/>
              <a:t>Klik om de stijl te bewerken</a:t>
            </a:r>
            <a:endParaRPr lang="nl-BE" dirty="0"/>
          </a:p>
        </p:txBody>
      </p:sp>
      <p:sp>
        <p:nvSpPr>
          <p:cNvPr id="3" name="Text Placeholder 2"/>
          <p:cNvSpPr>
            <a:spLocks noGrp="1"/>
          </p:cNvSpPr>
          <p:nvPr>
            <p:ph type="body" idx="1"/>
          </p:nvPr>
        </p:nvSpPr>
        <p:spPr>
          <a:xfrm>
            <a:off x="550862" y="1664725"/>
            <a:ext cx="11090274" cy="4644000"/>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Date Placeholder 3"/>
          <p:cNvSpPr>
            <a:spLocks noGrp="1"/>
          </p:cNvSpPr>
          <p:nvPr>
            <p:ph type="dt" sz="half" idx="2"/>
          </p:nvPr>
        </p:nvSpPr>
        <p:spPr>
          <a:xfrm>
            <a:off x="8644726" y="6356350"/>
            <a:ext cx="1043426" cy="365125"/>
          </a:xfrm>
          <a:prstGeom prst="rect">
            <a:avLst/>
          </a:prstGeom>
        </p:spPr>
        <p:txBody>
          <a:bodyPr vert="horz" lIns="0" tIns="0" rIns="0" bIns="0" rtlCol="0" anchor="b"/>
          <a:lstStyle>
            <a:lvl1pPr algn="r">
              <a:defRPr sz="1200">
                <a:solidFill>
                  <a:schemeClr val="tx2"/>
                </a:solidFill>
              </a:defRPr>
            </a:lvl1pPr>
          </a:lstStyle>
          <a:p>
            <a:fld id="{ADD13BAF-D5FD-47A2-95F1-C18BA3B88D5E}" type="datetime1">
              <a:rPr lang="nl-BE" smtClean="0"/>
              <a:t>7/12/2023</a:t>
            </a:fld>
            <a:endParaRPr lang="nl-BE" dirty="0"/>
          </a:p>
        </p:txBody>
      </p:sp>
      <p:sp>
        <p:nvSpPr>
          <p:cNvPr id="5" name="Footer Placeholder 4"/>
          <p:cNvSpPr>
            <a:spLocks noGrp="1"/>
          </p:cNvSpPr>
          <p:nvPr>
            <p:ph type="ftr" sz="quarter" idx="3"/>
          </p:nvPr>
        </p:nvSpPr>
        <p:spPr>
          <a:xfrm>
            <a:off x="550862" y="6356350"/>
            <a:ext cx="8093863" cy="365125"/>
          </a:xfrm>
          <a:prstGeom prst="rect">
            <a:avLst/>
          </a:prstGeom>
        </p:spPr>
        <p:txBody>
          <a:bodyPr vert="horz" lIns="0" tIns="0" rIns="0" bIns="0" rtlCol="0" anchor="b"/>
          <a:lstStyle>
            <a:lvl1pPr algn="l">
              <a:defRPr sz="1200">
                <a:solidFill>
                  <a:schemeClr val="tx2"/>
                </a:solidFill>
              </a:defRPr>
            </a:lvl1pPr>
          </a:lstStyle>
          <a:p>
            <a:r>
              <a:rPr lang="nl-NL"/>
              <a:t>Urethritis/Prostatitis</a:t>
            </a:r>
            <a:endParaRPr lang="nl-BE" dirty="0"/>
          </a:p>
        </p:txBody>
      </p:sp>
      <p:sp>
        <p:nvSpPr>
          <p:cNvPr id="6" name="Slide Number Placeholder 5"/>
          <p:cNvSpPr>
            <a:spLocks noGrp="1"/>
          </p:cNvSpPr>
          <p:nvPr>
            <p:ph type="sldNum" sz="quarter" idx="4"/>
          </p:nvPr>
        </p:nvSpPr>
        <p:spPr>
          <a:xfrm>
            <a:off x="0" y="6356350"/>
            <a:ext cx="550862" cy="365125"/>
          </a:xfrm>
          <a:prstGeom prst="rect">
            <a:avLst/>
          </a:prstGeom>
        </p:spPr>
        <p:txBody>
          <a:bodyPr vert="horz" lIns="0" tIns="0" rIns="0" bIns="0" rtlCol="0" anchor="b"/>
          <a:lstStyle>
            <a:lvl1pPr algn="ctr">
              <a:defRPr sz="1200">
                <a:solidFill>
                  <a:schemeClr val="tx2"/>
                </a:solidFill>
              </a:defRPr>
            </a:lvl1pPr>
          </a:lstStyle>
          <a:p>
            <a:fld id="{F216164A-3741-4083-97B8-560EB97A9792}" type="slidenum">
              <a:rPr lang="nl-BE" smtClean="0"/>
              <a:pPr/>
              <a:t>‹nr.›</a:t>
            </a:fld>
            <a:endParaRPr lang="nl-BE" dirty="0"/>
          </a:p>
        </p:txBody>
      </p:sp>
    </p:spTree>
    <p:extLst>
      <p:ext uri="{BB962C8B-B14F-4D97-AF65-F5344CB8AC3E}">
        <p14:creationId xmlns:p14="http://schemas.microsoft.com/office/powerpoint/2010/main" val="963828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100000"/>
        </a:lnSpc>
        <a:spcBef>
          <a:spcPct val="0"/>
        </a:spcBef>
        <a:buNone/>
        <a:defRPr sz="3200" b="1" kern="1200">
          <a:solidFill>
            <a:schemeClr val="accent4"/>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357188" indent="-357188" algn="l" defTabSz="914400" rtl="0" eaLnBrk="1" latinLnBrk="0" hangingPunct="1">
        <a:lnSpc>
          <a:spcPct val="100000"/>
        </a:lnSpc>
        <a:spcBef>
          <a:spcPts val="0"/>
        </a:spcBef>
        <a:buClr>
          <a:schemeClr val="accent3"/>
        </a:buClr>
        <a:buFont typeface="Arial" panose="020B0604020202020204" pitchFamily="34" charset="0"/>
        <a:buChar char="•"/>
        <a:defRPr sz="2800" kern="1200">
          <a:solidFill>
            <a:schemeClr val="tx1"/>
          </a:solidFill>
          <a:latin typeface="+mn-lt"/>
          <a:ea typeface="+mn-ea"/>
          <a:cs typeface="+mn-cs"/>
        </a:defRPr>
      </a:lvl2pPr>
      <a:lvl3pPr marL="719138" indent="-36195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3pPr>
      <a:lvl4pPr marL="1076325" indent="-268288" algn="l" defTabSz="914400" rtl="0" eaLnBrk="1" latinLnBrk="0" hangingPunct="1">
        <a:lnSpc>
          <a:spcPct val="100000"/>
        </a:lnSpc>
        <a:spcBef>
          <a:spcPts val="0"/>
        </a:spcBef>
        <a:buClr>
          <a:schemeClr val="tx2"/>
        </a:buClr>
        <a:buFont typeface="Calibri" panose="020F0502020204030204" pitchFamily="34" charset="0"/>
        <a:buChar char="̶"/>
        <a:defRPr sz="2000" kern="1200">
          <a:solidFill>
            <a:schemeClr val="tx1"/>
          </a:solidFill>
          <a:latin typeface="+mn-lt"/>
          <a:ea typeface="+mn-ea"/>
          <a:cs typeface="+mn-cs"/>
        </a:defRPr>
      </a:lvl4pPr>
      <a:lvl5pPr marL="1433513" indent="-268288" algn="l" defTabSz="914400" rtl="0" eaLnBrk="1" latinLnBrk="0" hangingPunct="1">
        <a:lnSpc>
          <a:spcPct val="100000"/>
        </a:lnSpc>
        <a:spcBef>
          <a:spcPts val="0"/>
        </a:spcBef>
        <a:buClr>
          <a:schemeClr val="tx2"/>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pos="7333">
          <p15:clr>
            <a:srgbClr val="F26B43"/>
          </p15:clr>
        </p15:guide>
        <p15:guide id="3" orient="horz" pos="346">
          <p15:clr>
            <a:srgbClr val="F26B43"/>
          </p15:clr>
        </p15:guide>
        <p15:guide id="4" orient="horz" pos="39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cerca de la prostatitis bacteriana - Empresa - murcia.com">
            <a:extLst>
              <a:ext uri="{FF2B5EF4-FFF2-40B4-BE49-F238E27FC236}">
                <a16:creationId xmlns:a16="http://schemas.microsoft.com/office/drawing/2014/main" id="{8BD92C7E-541C-70B6-B664-9BC9040A44FF}"/>
              </a:ext>
            </a:extLst>
          </p:cNvPr>
          <p:cNvPicPr>
            <a:picLocks noChangeAspect="1" noChangeArrowheads="1"/>
          </p:cNvPicPr>
          <p:nvPr/>
        </p:nvPicPr>
        <p:blipFill>
          <a:blip r:embed="rId3">
            <a:alphaModFix amt="17000"/>
            <a:extLst>
              <a:ext uri="{28A0092B-C50C-407E-A947-70E740481C1C}">
                <a14:useLocalDpi xmlns:a14="http://schemas.microsoft.com/office/drawing/2010/main" val="0"/>
              </a:ext>
            </a:extLst>
          </a:blip>
          <a:srcRect/>
          <a:stretch>
            <a:fillRect/>
          </a:stretch>
        </p:blipFill>
        <p:spPr bwMode="auto">
          <a:xfrm>
            <a:off x="0" y="-1015420"/>
            <a:ext cx="12358688" cy="8245562"/>
          </a:xfrm>
          <a:prstGeom prst="rect">
            <a:avLst/>
          </a:prstGeom>
          <a:noFill/>
        </p:spPr>
      </p:pic>
      <p:sp>
        <p:nvSpPr>
          <p:cNvPr id="2" name="Titel 1">
            <a:extLst>
              <a:ext uri="{FF2B5EF4-FFF2-40B4-BE49-F238E27FC236}">
                <a16:creationId xmlns:a16="http://schemas.microsoft.com/office/drawing/2014/main" id="{AFC383D7-6A37-CDC2-EF3D-B964043A4DE2}"/>
              </a:ext>
            </a:extLst>
          </p:cNvPr>
          <p:cNvSpPr>
            <a:spLocks noGrp="1"/>
          </p:cNvSpPr>
          <p:nvPr>
            <p:ph type="ctrTitle"/>
          </p:nvPr>
        </p:nvSpPr>
        <p:spPr/>
        <p:txBody>
          <a:bodyPr/>
          <a:lstStyle/>
          <a:p>
            <a:r>
              <a:rPr lang="nl-BE" dirty="0"/>
              <a:t>Urethritis en prostatitis: diagnose en behandeling</a:t>
            </a:r>
          </a:p>
        </p:txBody>
      </p:sp>
      <p:sp>
        <p:nvSpPr>
          <p:cNvPr id="6" name="Subtitle 2">
            <a:extLst>
              <a:ext uri="{FF2B5EF4-FFF2-40B4-BE49-F238E27FC236}">
                <a16:creationId xmlns:a16="http://schemas.microsoft.com/office/drawing/2014/main" id="{E9A7C23A-7FA3-C1C5-AC3C-348DDC450A8C}"/>
              </a:ext>
            </a:extLst>
          </p:cNvPr>
          <p:cNvSpPr>
            <a:spLocks noGrp="1"/>
          </p:cNvSpPr>
          <p:nvPr>
            <p:ph type="subTitle" idx="1"/>
          </p:nvPr>
        </p:nvSpPr>
        <p:spPr>
          <a:xfrm>
            <a:off x="8001859" y="3661031"/>
            <a:ext cx="2336761" cy="711910"/>
          </a:xfrm>
        </p:spPr>
        <p:txBody>
          <a:bodyPr/>
          <a:lstStyle/>
          <a:p>
            <a:r>
              <a:rPr lang="nl-BE" dirty="0"/>
              <a:t>Dr. Jeroen Van Besien</a:t>
            </a:r>
          </a:p>
          <a:p>
            <a:r>
              <a:rPr lang="nl-BE" dirty="0"/>
              <a:t>Dr. Jos Van Acker</a:t>
            </a:r>
          </a:p>
        </p:txBody>
      </p:sp>
      <p:sp>
        <p:nvSpPr>
          <p:cNvPr id="3" name="Tekstvak 2">
            <a:extLst>
              <a:ext uri="{FF2B5EF4-FFF2-40B4-BE49-F238E27FC236}">
                <a16:creationId xmlns:a16="http://schemas.microsoft.com/office/drawing/2014/main" id="{8C573155-4D64-4CB4-8E86-5748F6FD3D54}"/>
              </a:ext>
            </a:extLst>
          </p:cNvPr>
          <p:cNvSpPr txBox="1"/>
          <p:nvPr/>
        </p:nvSpPr>
        <p:spPr>
          <a:xfrm>
            <a:off x="5632704" y="6371752"/>
            <a:ext cx="6559296" cy="646331"/>
          </a:xfrm>
          <a:prstGeom prst="rect">
            <a:avLst/>
          </a:prstGeom>
          <a:noFill/>
        </p:spPr>
        <p:txBody>
          <a:bodyPr wrap="square" rtlCol="0">
            <a:spAutoFit/>
          </a:bodyPr>
          <a:lstStyle/>
          <a:p>
            <a:r>
              <a:rPr lang="nl-BE" sz="900" dirty="0">
                <a:solidFill>
                  <a:schemeClr val="bg1">
                    <a:lumMod val="75000"/>
                  </a:schemeClr>
                </a:solidFill>
              </a:rPr>
              <a:t>De artsen van AZ Sint-Lucas hebben deze presentatie met zorg opgemaakt. De inhoud ervan is algemeen en indicatief. </a:t>
            </a:r>
          </a:p>
          <a:p>
            <a:r>
              <a:rPr lang="nl-BE" sz="900" dirty="0">
                <a:solidFill>
                  <a:schemeClr val="bg1">
                    <a:lumMod val="75000"/>
                  </a:schemeClr>
                </a:solidFill>
              </a:rPr>
              <a:t>AZ Sint-Lucas en de artsen zijn niet aansprakelijk voor eventuele vergissingen, tekortkomingen of onvolledigheid van deze presentatie.</a:t>
            </a:r>
          </a:p>
          <a:p>
            <a:endParaRPr lang="nl-BE" dirty="0"/>
          </a:p>
        </p:txBody>
      </p:sp>
    </p:spTree>
    <p:extLst>
      <p:ext uri="{BB962C8B-B14F-4D97-AF65-F5344CB8AC3E}">
        <p14:creationId xmlns:p14="http://schemas.microsoft.com/office/powerpoint/2010/main" val="39404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2E76E-7ADA-AEF9-1BBF-ED867811A2D5}"/>
              </a:ext>
            </a:extLst>
          </p:cNvPr>
          <p:cNvSpPr>
            <a:spLocks noGrp="1"/>
          </p:cNvSpPr>
          <p:nvPr>
            <p:ph type="title"/>
          </p:nvPr>
        </p:nvSpPr>
        <p:spPr/>
        <p:txBody>
          <a:bodyPr/>
          <a:lstStyle/>
          <a:p>
            <a:r>
              <a:rPr lang="nl-BE" dirty="0"/>
              <a:t>Beeldvorming blaas + upper tract</a:t>
            </a:r>
          </a:p>
        </p:txBody>
      </p:sp>
      <p:pic>
        <p:nvPicPr>
          <p:cNvPr id="3074" name="Picture 2" descr="Hydronephrosis echocardiography or ultrasound - wikidoc">
            <a:extLst>
              <a:ext uri="{FF2B5EF4-FFF2-40B4-BE49-F238E27FC236}">
                <a16:creationId xmlns:a16="http://schemas.microsoft.com/office/drawing/2014/main" id="{6C1B3927-7039-8770-BBBE-A7105E43E5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9810" y="1690687"/>
            <a:ext cx="5273238" cy="36718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ladder debris on ultrasound in the emergency department: correlation with  urinalysis | SpringerLink">
            <a:extLst>
              <a:ext uri="{FF2B5EF4-FFF2-40B4-BE49-F238E27FC236}">
                <a16:creationId xmlns:a16="http://schemas.microsoft.com/office/drawing/2014/main" id="{7303BF9A-E28A-C6C0-D925-B956506758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90688"/>
            <a:ext cx="4820858" cy="3671887"/>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FA06B11E-6719-DF9F-0AFC-568404655269}"/>
              </a:ext>
            </a:extLst>
          </p:cNvPr>
          <p:cNvSpPr txBox="1"/>
          <p:nvPr/>
        </p:nvSpPr>
        <p:spPr>
          <a:xfrm>
            <a:off x="963386" y="5649686"/>
            <a:ext cx="2044727" cy="523220"/>
          </a:xfrm>
          <a:prstGeom prst="rect">
            <a:avLst/>
          </a:prstGeom>
          <a:noFill/>
        </p:spPr>
        <p:txBody>
          <a:bodyPr wrap="none" rtlCol="0">
            <a:spAutoFit/>
          </a:bodyPr>
          <a:lstStyle/>
          <a:p>
            <a:r>
              <a:rPr lang="nl-BE" sz="2800" dirty="0"/>
              <a:t>10% retentie</a:t>
            </a:r>
          </a:p>
        </p:txBody>
      </p:sp>
    </p:spTree>
    <p:extLst>
      <p:ext uri="{BB962C8B-B14F-4D97-AF65-F5344CB8AC3E}">
        <p14:creationId xmlns:p14="http://schemas.microsoft.com/office/powerpoint/2010/main" val="293232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2D5BDF-6CB8-F7A4-0A93-FC443B806BC4}"/>
              </a:ext>
            </a:extLst>
          </p:cNvPr>
          <p:cNvSpPr>
            <a:spLocks noGrp="1"/>
          </p:cNvSpPr>
          <p:nvPr>
            <p:ph type="title"/>
          </p:nvPr>
        </p:nvSpPr>
        <p:spPr/>
        <p:txBody>
          <a:bodyPr/>
          <a:lstStyle/>
          <a:p>
            <a:r>
              <a:rPr lang="nl-BE" dirty="0"/>
              <a:t>Beeldvorming prostaat</a:t>
            </a:r>
          </a:p>
        </p:txBody>
      </p:sp>
      <p:sp>
        <p:nvSpPr>
          <p:cNvPr id="3" name="Tijdelijke aanduiding voor inhoud 2">
            <a:extLst>
              <a:ext uri="{FF2B5EF4-FFF2-40B4-BE49-F238E27FC236}">
                <a16:creationId xmlns:a16="http://schemas.microsoft.com/office/drawing/2014/main" id="{763DC3FF-7F93-5C4F-80B9-C53E1ACFD676}"/>
              </a:ext>
            </a:extLst>
          </p:cNvPr>
          <p:cNvSpPr>
            <a:spLocks noGrp="1"/>
          </p:cNvSpPr>
          <p:nvPr>
            <p:ph idx="1"/>
          </p:nvPr>
        </p:nvSpPr>
        <p:spPr>
          <a:xfrm>
            <a:off x="838200" y="1717674"/>
            <a:ext cx="10515600" cy="4351338"/>
          </a:xfrm>
        </p:spPr>
        <p:txBody>
          <a:bodyPr/>
          <a:lstStyle/>
          <a:p>
            <a:r>
              <a:rPr lang="nl-BE" dirty="0"/>
              <a:t>Abcedatie prostaat 2% ABP</a:t>
            </a:r>
          </a:p>
          <a:p>
            <a:endParaRPr lang="nl-BE" dirty="0"/>
          </a:p>
          <a:p>
            <a:pPr lvl="1"/>
            <a:r>
              <a:rPr lang="nl-BE" dirty="0"/>
              <a:t>Diabetici</a:t>
            </a:r>
          </a:p>
          <a:p>
            <a:pPr lvl="1"/>
            <a:r>
              <a:rPr lang="nl-BE" dirty="0"/>
              <a:t>Immuungecompromitteerd</a:t>
            </a:r>
          </a:p>
          <a:p>
            <a:pPr lvl="1"/>
            <a:r>
              <a:rPr lang="nl-BE" dirty="0"/>
              <a:t>Blaassonde/ intermittente sondage</a:t>
            </a:r>
          </a:p>
          <a:p>
            <a:pPr lvl="1"/>
            <a:endParaRPr lang="nl-BE" dirty="0"/>
          </a:p>
          <a:p>
            <a:pPr lvl="1"/>
            <a:endParaRPr lang="nl-BE" dirty="0"/>
          </a:p>
          <a:p>
            <a:r>
              <a:rPr lang="nl-BE" dirty="0"/>
              <a:t>&lt;= 1 cm conservatief</a:t>
            </a:r>
          </a:p>
          <a:p>
            <a:r>
              <a:rPr lang="nl-BE" dirty="0"/>
              <a:t>drainage +- pigtail</a:t>
            </a:r>
          </a:p>
          <a:p>
            <a:endParaRPr lang="nl-BE" dirty="0"/>
          </a:p>
        </p:txBody>
      </p:sp>
      <p:pic>
        <p:nvPicPr>
          <p:cNvPr id="1026" name="Picture 2" descr="Prostatic abscess | Radiology Case | Radiopaedia.org">
            <a:extLst>
              <a:ext uri="{FF2B5EF4-FFF2-40B4-BE49-F238E27FC236}">
                <a16:creationId xmlns:a16="http://schemas.microsoft.com/office/drawing/2014/main" id="{F8B70B9A-7758-0EFA-5F20-6BDD52180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7300" y="1008439"/>
            <a:ext cx="56134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80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00FDD-125D-5FE7-C757-B36AD3D99A4D}"/>
              </a:ext>
            </a:extLst>
          </p:cNvPr>
          <p:cNvSpPr>
            <a:spLocks noGrp="1"/>
          </p:cNvSpPr>
          <p:nvPr>
            <p:ph type="title"/>
          </p:nvPr>
        </p:nvSpPr>
        <p:spPr/>
        <p:txBody>
          <a:bodyPr/>
          <a:lstStyle/>
          <a:p>
            <a:r>
              <a:rPr lang="nl-BE" dirty="0"/>
              <a:t>CBP of klasse 2</a:t>
            </a:r>
          </a:p>
        </p:txBody>
      </p:sp>
      <p:sp>
        <p:nvSpPr>
          <p:cNvPr id="3" name="Tijdelijke aanduiding voor inhoud 2">
            <a:extLst>
              <a:ext uri="{FF2B5EF4-FFF2-40B4-BE49-F238E27FC236}">
                <a16:creationId xmlns:a16="http://schemas.microsoft.com/office/drawing/2014/main" id="{3EF9FA39-307E-7EC6-1948-7EF3AD7B45D1}"/>
              </a:ext>
            </a:extLst>
          </p:cNvPr>
          <p:cNvSpPr>
            <a:spLocks noGrp="1"/>
          </p:cNvSpPr>
          <p:nvPr>
            <p:ph idx="1"/>
          </p:nvPr>
        </p:nvSpPr>
        <p:spPr/>
        <p:txBody>
          <a:bodyPr>
            <a:normAutofit/>
          </a:bodyPr>
          <a:lstStyle/>
          <a:p>
            <a:r>
              <a:rPr lang="nl-BE" dirty="0"/>
              <a:t>&gt;= 3 maanden + persisterende bact focus + recidiverende UWI</a:t>
            </a:r>
          </a:p>
          <a:p>
            <a:endParaRPr lang="nl-BE" dirty="0"/>
          </a:p>
          <a:p>
            <a:r>
              <a:rPr lang="nl-BE" dirty="0"/>
              <a:t>LUTS &gt; koorts</a:t>
            </a:r>
          </a:p>
          <a:p>
            <a:endParaRPr lang="nl-BE" dirty="0"/>
          </a:p>
          <a:p>
            <a:r>
              <a:rPr lang="nl-BE" dirty="0"/>
              <a:t>10% na ABP</a:t>
            </a:r>
          </a:p>
          <a:p>
            <a:endParaRPr lang="nl-BE" dirty="0"/>
          </a:p>
          <a:p>
            <a:r>
              <a:rPr lang="nl-BE" dirty="0"/>
              <a:t>&gt;&gt;&gt; Biofilm producerende bacteria</a:t>
            </a:r>
          </a:p>
          <a:p>
            <a:pPr lvl="1"/>
            <a:r>
              <a:rPr lang="nl-BE" dirty="0"/>
              <a:t>&gt;&gt; Enterococcus faecalis</a:t>
            </a:r>
          </a:p>
          <a:p>
            <a:pPr lvl="1"/>
            <a:r>
              <a:rPr lang="nl-BE" dirty="0"/>
              <a:t>&gt; Escherichia coli</a:t>
            </a:r>
          </a:p>
        </p:txBody>
      </p:sp>
    </p:spTree>
    <p:extLst>
      <p:ext uri="{BB962C8B-B14F-4D97-AF65-F5344CB8AC3E}">
        <p14:creationId xmlns:p14="http://schemas.microsoft.com/office/powerpoint/2010/main" val="290960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317C2-863D-0C88-362F-9CA318D55207}"/>
              </a:ext>
            </a:extLst>
          </p:cNvPr>
          <p:cNvSpPr>
            <a:spLocks noGrp="1"/>
          </p:cNvSpPr>
          <p:nvPr>
            <p:ph type="title"/>
          </p:nvPr>
        </p:nvSpPr>
        <p:spPr>
          <a:xfrm>
            <a:off x="838200" y="500062"/>
            <a:ext cx="10515600" cy="1325563"/>
          </a:xfrm>
        </p:spPr>
        <p:txBody>
          <a:bodyPr/>
          <a:lstStyle/>
          <a:p>
            <a:r>
              <a:rPr lang="nl-BE" dirty="0"/>
              <a:t>CBP diagnose</a:t>
            </a:r>
          </a:p>
        </p:txBody>
      </p:sp>
      <p:sp>
        <p:nvSpPr>
          <p:cNvPr id="3" name="Tijdelijke aanduiding voor inhoud 2">
            <a:extLst>
              <a:ext uri="{FF2B5EF4-FFF2-40B4-BE49-F238E27FC236}">
                <a16:creationId xmlns:a16="http://schemas.microsoft.com/office/drawing/2014/main" id="{FD85A11C-78A1-9635-EF51-F6F5BDC5FF36}"/>
              </a:ext>
            </a:extLst>
          </p:cNvPr>
          <p:cNvSpPr>
            <a:spLocks noGrp="1"/>
          </p:cNvSpPr>
          <p:nvPr>
            <p:ph idx="1"/>
          </p:nvPr>
        </p:nvSpPr>
        <p:spPr/>
        <p:txBody>
          <a:bodyPr>
            <a:normAutofit/>
          </a:bodyPr>
          <a:lstStyle/>
          <a:p>
            <a:r>
              <a:rPr lang="nl-BE" dirty="0"/>
              <a:t> twee-glazenproef = gouden standaard</a:t>
            </a:r>
          </a:p>
          <a:p>
            <a:pPr lvl="1"/>
            <a:r>
              <a:rPr lang="nl-BE" dirty="0"/>
              <a:t>Midstream</a:t>
            </a:r>
          </a:p>
          <a:p>
            <a:pPr lvl="1"/>
            <a:r>
              <a:rPr lang="nl-BE" dirty="0"/>
              <a:t>Eerste urine na prostaatmassage</a:t>
            </a:r>
          </a:p>
          <a:p>
            <a:pPr lvl="1"/>
            <a:endParaRPr lang="nl-BE" sz="2800" dirty="0"/>
          </a:p>
          <a:p>
            <a:r>
              <a:rPr lang="nl-BE" dirty="0"/>
              <a:t>Semen sensitiviteit 50%</a:t>
            </a:r>
          </a:p>
          <a:p>
            <a:endParaRPr lang="nl-BE" dirty="0"/>
          </a:p>
          <a:p>
            <a:r>
              <a:rPr lang="nl-BE" dirty="0"/>
              <a:t>PSA verhoogd 20%</a:t>
            </a:r>
          </a:p>
        </p:txBody>
      </p:sp>
    </p:spTree>
    <p:extLst>
      <p:ext uri="{BB962C8B-B14F-4D97-AF65-F5344CB8AC3E}">
        <p14:creationId xmlns:p14="http://schemas.microsoft.com/office/powerpoint/2010/main" val="210010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44F3FD-6428-8478-9AFD-C69CBE6BA564}"/>
              </a:ext>
            </a:extLst>
          </p:cNvPr>
          <p:cNvSpPr>
            <a:spLocks noGrp="1"/>
          </p:cNvSpPr>
          <p:nvPr>
            <p:ph type="title"/>
          </p:nvPr>
        </p:nvSpPr>
        <p:spPr/>
        <p:txBody>
          <a:bodyPr/>
          <a:lstStyle/>
          <a:p>
            <a:r>
              <a:rPr lang="nl-BE" dirty="0"/>
              <a:t>CBP therapie</a:t>
            </a:r>
          </a:p>
        </p:txBody>
      </p:sp>
      <p:sp>
        <p:nvSpPr>
          <p:cNvPr id="3" name="Tijdelijke aanduiding voor inhoud 2">
            <a:extLst>
              <a:ext uri="{FF2B5EF4-FFF2-40B4-BE49-F238E27FC236}">
                <a16:creationId xmlns:a16="http://schemas.microsoft.com/office/drawing/2014/main" id="{73864119-EB18-9DE3-56DB-31D55C69BB65}"/>
              </a:ext>
            </a:extLst>
          </p:cNvPr>
          <p:cNvSpPr>
            <a:spLocks noGrp="1"/>
          </p:cNvSpPr>
          <p:nvPr>
            <p:ph idx="1"/>
          </p:nvPr>
        </p:nvSpPr>
        <p:spPr/>
        <p:txBody>
          <a:bodyPr>
            <a:normAutofit/>
          </a:bodyPr>
          <a:lstStyle/>
          <a:p>
            <a:r>
              <a:rPr lang="nl-BE" dirty="0"/>
              <a:t>Interstitium</a:t>
            </a:r>
          </a:p>
          <a:p>
            <a:endParaRPr lang="nl-BE" dirty="0"/>
          </a:p>
          <a:p>
            <a:r>
              <a:rPr lang="nl-BE" dirty="0"/>
              <a:t>Biofilm productie</a:t>
            </a:r>
          </a:p>
          <a:p>
            <a:endParaRPr lang="nl-BE" dirty="0"/>
          </a:p>
          <a:p>
            <a:r>
              <a:rPr lang="nl-BE" dirty="0"/>
              <a:t>Fluoroquinolones 4 tot 6 weken (70-90% succes)</a:t>
            </a:r>
          </a:p>
          <a:p>
            <a:endParaRPr lang="nl-BE" dirty="0"/>
          </a:p>
          <a:p>
            <a:r>
              <a:rPr lang="nl-BE" dirty="0"/>
              <a:t>Levofloxacine &gt; ciproxine</a:t>
            </a:r>
          </a:p>
        </p:txBody>
      </p:sp>
    </p:spTree>
    <p:extLst>
      <p:ext uri="{BB962C8B-B14F-4D97-AF65-F5344CB8AC3E}">
        <p14:creationId xmlns:p14="http://schemas.microsoft.com/office/powerpoint/2010/main" val="264964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92EFD-B6C1-6646-0A83-6E059C8AA68F}"/>
              </a:ext>
            </a:extLst>
          </p:cNvPr>
          <p:cNvSpPr>
            <a:spLocks noGrp="1"/>
          </p:cNvSpPr>
          <p:nvPr>
            <p:ph type="title"/>
          </p:nvPr>
        </p:nvSpPr>
        <p:spPr/>
        <p:txBody>
          <a:bodyPr/>
          <a:lstStyle/>
          <a:p>
            <a:r>
              <a:rPr lang="nl-BE" dirty="0"/>
              <a:t>CBP therapie</a:t>
            </a:r>
          </a:p>
        </p:txBody>
      </p:sp>
      <p:sp>
        <p:nvSpPr>
          <p:cNvPr id="3" name="Tijdelijke aanduiding voor inhoud 2">
            <a:extLst>
              <a:ext uri="{FF2B5EF4-FFF2-40B4-BE49-F238E27FC236}">
                <a16:creationId xmlns:a16="http://schemas.microsoft.com/office/drawing/2014/main" id="{B3874066-EA7C-21AF-D69F-EEBE20A0CB2B}"/>
              </a:ext>
            </a:extLst>
          </p:cNvPr>
          <p:cNvSpPr>
            <a:spLocks noGrp="1"/>
          </p:cNvSpPr>
          <p:nvPr>
            <p:ph idx="1"/>
          </p:nvPr>
        </p:nvSpPr>
        <p:spPr/>
        <p:txBody>
          <a:bodyPr/>
          <a:lstStyle/>
          <a:p>
            <a:r>
              <a:rPr lang="nl-BE" dirty="0"/>
              <a:t>Rol monuril ®</a:t>
            </a:r>
          </a:p>
          <a:p>
            <a:endParaRPr lang="nl-BE" dirty="0"/>
          </a:p>
          <a:p>
            <a:r>
              <a:rPr lang="nl-BE" dirty="0"/>
              <a:t>Onderhoudsbehandeling AB (trimethoprim)</a:t>
            </a:r>
          </a:p>
          <a:p>
            <a:endParaRPr lang="nl-BE" dirty="0"/>
          </a:p>
          <a:p>
            <a:r>
              <a:rPr lang="nl-BE" dirty="0"/>
              <a:t>NSAID</a:t>
            </a:r>
          </a:p>
          <a:p>
            <a:endParaRPr lang="nl-BE" dirty="0"/>
          </a:p>
          <a:p>
            <a:r>
              <a:rPr lang="nl-BE" dirty="0"/>
              <a:t>Alfa-blokker</a:t>
            </a:r>
          </a:p>
          <a:p>
            <a:endParaRPr lang="nl-BE" dirty="0"/>
          </a:p>
          <a:p>
            <a:pPr lvl="1"/>
            <a:endParaRPr lang="nl-BE" dirty="0"/>
          </a:p>
        </p:txBody>
      </p:sp>
    </p:spTree>
    <p:extLst>
      <p:ext uri="{BB962C8B-B14F-4D97-AF65-F5344CB8AC3E}">
        <p14:creationId xmlns:p14="http://schemas.microsoft.com/office/powerpoint/2010/main" val="719678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74F833-1D77-30B8-C88A-F1931761F0D0}"/>
              </a:ext>
            </a:extLst>
          </p:cNvPr>
          <p:cNvSpPr>
            <a:spLocks noGrp="1"/>
          </p:cNvSpPr>
          <p:nvPr>
            <p:ph type="title"/>
          </p:nvPr>
        </p:nvSpPr>
        <p:spPr/>
        <p:txBody>
          <a:bodyPr/>
          <a:lstStyle/>
          <a:p>
            <a:r>
              <a:rPr lang="nl-BE" dirty="0"/>
              <a:t>CBP therapie</a:t>
            </a:r>
          </a:p>
        </p:txBody>
      </p:sp>
      <p:sp>
        <p:nvSpPr>
          <p:cNvPr id="3" name="Tijdelijke aanduiding voor inhoud 2">
            <a:extLst>
              <a:ext uri="{FF2B5EF4-FFF2-40B4-BE49-F238E27FC236}">
                <a16:creationId xmlns:a16="http://schemas.microsoft.com/office/drawing/2014/main" id="{A6C6E1C3-B37A-A9AC-9CF9-678DAF516072}"/>
              </a:ext>
            </a:extLst>
          </p:cNvPr>
          <p:cNvSpPr>
            <a:spLocks noGrp="1"/>
          </p:cNvSpPr>
          <p:nvPr>
            <p:ph idx="1"/>
          </p:nvPr>
        </p:nvSpPr>
        <p:spPr>
          <a:xfrm>
            <a:off x="838200" y="1825625"/>
            <a:ext cx="10515600" cy="4351338"/>
          </a:xfrm>
        </p:spPr>
        <p:txBody>
          <a:bodyPr/>
          <a:lstStyle/>
          <a:p>
            <a:r>
              <a:rPr lang="nl-BE" dirty="0"/>
              <a:t>Onderhoudende factoren?</a:t>
            </a:r>
          </a:p>
          <a:p>
            <a:endParaRPr lang="nl-BE" dirty="0"/>
          </a:p>
          <a:p>
            <a:endParaRPr lang="nl-BE" dirty="0"/>
          </a:p>
          <a:p>
            <a:endParaRPr lang="nl-BE" dirty="0"/>
          </a:p>
          <a:p>
            <a:endParaRPr lang="nl-BE" dirty="0"/>
          </a:p>
          <a:p>
            <a:endParaRPr lang="nl-BE" dirty="0"/>
          </a:p>
        </p:txBody>
      </p:sp>
      <p:pic>
        <p:nvPicPr>
          <p:cNvPr id="8194" name="Picture 2" descr="Prostatic calculi detected in peripheral zone of the gland during a  transrectal ultrasound biopsy can be significant predictors">
            <a:extLst>
              <a:ext uri="{FF2B5EF4-FFF2-40B4-BE49-F238E27FC236}">
                <a16:creationId xmlns:a16="http://schemas.microsoft.com/office/drawing/2014/main" id="{FF101B6F-08C5-9883-B942-5C51AC84F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75378"/>
            <a:ext cx="5351876" cy="2552433"/>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34B68DC0-ADBB-EF8C-A8C9-83EE8032C841}"/>
              </a:ext>
            </a:extLst>
          </p:cNvPr>
          <p:cNvPicPr>
            <a:picLocks noChangeAspect="1"/>
          </p:cNvPicPr>
          <p:nvPr/>
        </p:nvPicPr>
        <p:blipFill>
          <a:blip r:embed="rId4"/>
          <a:stretch>
            <a:fillRect/>
          </a:stretch>
        </p:blipFill>
        <p:spPr>
          <a:xfrm>
            <a:off x="6359712" y="2575378"/>
            <a:ext cx="5183922" cy="2552432"/>
          </a:xfrm>
          <a:prstGeom prst="rect">
            <a:avLst/>
          </a:prstGeom>
        </p:spPr>
      </p:pic>
    </p:spTree>
    <p:extLst>
      <p:ext uri="{BB962C8B-B14F-4D97-AF65-F5344CB8AC3E}">
        <p14:creationId xmlns:p14="http://schemas.microsoft.com/office/powerpoint/2010/main" val="138363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2D8A7F-6FB1-672B-E5C9-BF4D753F15CD}"/>
              </a:ext>
            </a:extLst>
          </p:cNvPr>
          <p:cNvSpPr>
            <a:spLocks noGrp="1"/>
          </p:cNvSpPr>
          <p:nvPr>
            <p:ph type="title"/>
          </p:nvPr>
        </p:nvSpPr>
        <p:spPr>
          <a:xfrm>
            <a:off x="838199" y="2766218"/>
            <a:ext cx="10515600" cy="1325563"/>
          </a:xfrm>
        </p:spPr>
        <p:txBody>
          <a:bodyPr/>
          <a:lstStyle/>
          <a:p>
            <a:pPr algn="ctr"/>
            <a:r>
              <a:rPr lang="nl-BE" dirty="0"/>
              <a:t>Bedankt voor jullie aandacht!</a:t>
            </a:r>
          </a:p>
        </p:txBody>
      </p:sp>
      <p:pic>
        <p:nvPicPr>
          <p:cNvPr id="5" name="Picture 2" descr="Acerca de la prostatitis bacteriana - Empresa - murcia.com">
            <a:extLst>
              <a:ext uri="{FF2B5EF4-FFF2-40B4-BE49-F238E27FC236}">
                <a16:creationId xmlns:a16="http://schemas.microsoft.com/office/drawing/2014/main" id="{DBE4EAA9-3B5C-3002-2FF7-0F4382029AB6}"/>
              </a:ext>
            </a:extLst>
          </p:cNvPr>
          <p:cNvPicPr>
            <a:picLocks noChangeAspect="1" noChangeArrowheads="1"/>
          </p:cNvPicPr>
          <p:nvPr/>
        </p:nvPicPr>
        <p:blipFill>
          <a:blip r:embed="rId3">
            <a:alphaModFix amt="17000"/>
            <a:extLst>
              <a:ext uri="{28A0092B-C50C-407E-A947-70E740481C1C}">
                <a14:useLocalDpi xmlns:a14="http://schemas.microsoft.com/office/drawing/2010/main" val="0"/>
              </a:ext>
            </a:extLst>
          </a:blip>
          <a:srcRect/>
          <a:stretch>
            <a:fillRect/>
          </a:stretch>
        </p:blipFill>
        <p:spPr bwMode="auto">
          <a:xfrm>
            <a:off x="-166688" y="-1044998"/>
            <a:ext cx="12358688" cy="8245562"/>
          </a:xfrm>
          <a:prstGeom prst="rect">
            <a:avLst/>
          </a:prstGeom>
          <a:noFill/>
        </p:spPr>
      </p:pic>
    </p:spTree>
    <p:extLst>
      <p:ext uri="{BB962C8B-B14F-4D97-AF65-F5344CB8AC3E}">
        <p14:creationId xmlns:p14="http://schemas.microsoft.com/office/powerpoint/2010/main" val="231488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1FE5E4-0529-13E2-E488-84A8D23B9C3D}"/>
              </a:ext>
            </a:extLst>
          </p:cNvPr>
          <p:cNvSpPr>
            <a:spLocks noGrp="1"/>
          </p:cNvSpPr>
          <p:nvPr>
            <p:ph type="title"/>
          </p:nvPr>
        </p:nvSpPr>
        <p:spPr/>
        <p:txBody>
          <a:bodyPr/>
          <a:lstStyle/>
          <a:p>
            <a:r>
              <a:rPr lang="nl-BE" dirty="0"/>
              <a:t>Classificatie</a:t>
            </a:r>
          </a:p>
        </p:txBody>
      </p:sp>
      <p:pic>
        <p:nvPicPr>
          <p:cNvPr id="4" name="Tijdelijke aanduiding voor inhoud 3">
            <a:extLst>
              <a:ext uri="{FF2B5EF4-FFF2-40B4-BE49-F238E27FC236}">
                <a16:creationId xmlns:a16="http://schemas.microsoft.com/office/drawing/2014/main" id="{9FAACF56-AB66-9DEE-28E0-2A76843D805B}"/>
              </a:ext>
            </a:extLst>
          </p:cNvPr>
          <p:cNvPicPr>
            <a:picLocks noGrp="1" noChangeAspect="1"/>
          </p:cNvPicPr>
          <p:nvPr>
            <p:ph idx="1"/>
          </p:nvPr>
        </p:nvPicPr>
        <p:blipFill>
          <a:blip r:embed="rId3"/>
          <a:stretch>
            <a:fillRect/>
          </a:stretch>
        </p:blipFill>
        <p:spPr>
          <a:xfrm>
            <a:off x="545631" y="1796143"/>
            <a:ext cx="10178535" cy="3439886"/>
          </a:xfrm>
          <a:prstGeom prst="rect">
            <a:avLst/>
          </a:prstGeom>
        </p:spPr>
      </p:pic>
    </p:spTree>
    <p:extLst>
      <p:ext uri="{BB962C8B-B14F-4D97-AF65-F5344CB8AC3E}">
        <p14:creationId xmlns:p14="http://schemas.microsoft.com/office/powerpoint/2010/main" val="319716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B03E7-7B19-AA80-1FAA-400A83D2ED85}"/>
              </a:ext>
            </a:extLst>
          </p:cNvPr>
          <p:cNvSpPr>
            <a:spLocks noGrp="1"/>
          </p:cNvSpPr>
          <p:nvPr>
            <p:ph type="title"/>
          </p:nvPr>
        </p:nvSpPr>
        <p:spPr/>
        <p:txBody>
          <a:bodyPr/>
          <a:lstStyle/>
          <a:p>
            <a:r>
              <a:rPr lang="nl-BE" dirty="0"/>
              <a:t>Epidemiologie</a:t>
            </a:r>
          </a:p>
        </p:txBody>
      </p:sp>
      <p:sp>
        <p:nvSpPr>
          <p:cNvPr id="3" name="Tijdelijke aanduiding voor inhoud 2">
            <a:extLst>
              <a:ext uri="{FF2B5EF4-FFF2-40B4-BE49-F238E27FC236}">
                <a16:creationId xmlns:a16="http://schemas.microsoft.com/office/drawing/2014/main" id="{E9533722-2252-760B-8382-E56C86DCA93C}"/>
              </a:ext>
            </a:extLst>
          </p:cNvPr>
          <p:cNvSpPr>
            <a:spLocks noGrp="1"/>
          </p:cNvSpPr>
          <p:nvPr>
            <p:ph idx="1"/>
          </p:nvPr>
        </p:nvSpPr>
        <p:spPr/>
        <p:txBody>
          <a:bodyPr>
            <a:normAutofit/>
          </a:bodyPr>
          <a:lstStyle/>
          <a:p>
            <a:r>
              <a:rPr lang="nl-BE" dirty="0"/>
              <a:t>Life- time prevalentie 16%</a:t>
            </a:r>
          </a:p>
          <a:p>
            <a:endParaRPr lang="nl-BE" dirty="0"/>
          </a:p>
          <a:p>
            <a:r>
              <a:rPr lang="nl-BE" dirty="0"/>
              <a:t>8-20% urologie consultaties</a:t>
            </a:r>
          </a:p>
          <a:p>
            <a:endParaRPr lang="nl-BE" dirty="0"/>
          </a:p>
          <a:p>
            <a:r>
              <a:rPr lang="nl-BE" dirty="0"/>
              <a:t>&lt;10% bewezen bacteriële infectie (klasse 1 of 2)</a:t>
            </a:r>
          </a:p>
          <a:p>
            <a:pPr marL="0" indent="0">
              <a:buNone/>
            </a:pPr>
            <a:endParaRPr lang="nl-BE" dirty="0"/>
          </a:p>
          <a:p>
            <a:r>
              <a:rPr lang="nl-BE" dirty="0"/>
              <a:t>Maatschappelijke kost</a:t>
            </a:r>
          </a:p>
          <a:p>
            <a:endParaRPr lang="nl-BE" dirty="0"/>
          </a:p>
          <a:p>
            <a:r>
              <a:rPr lang="nl-BE" dirty="0"/>
              <a:t>Piek 20-40 jaar + &gt; 70jaar</a:t>
            </a:r>
          </a:p>
          <a:p>
            <a:endParaRPr lang="nl-BE" dirty="0"/>
          </a:p>
        </p:txBody>
      </p:sp>
    </p:spTree>
    <p:extLst>
      <p:ext uri="{BB962C8B-B14F-4D97-AF65-F5344CB8AC3E}">
        <p14:creationId xmlns:p14="http://schemas.microsoft.com/office/powerpoint/2010/main" val="1378827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4664D-D7BC-2E79-2D46-6863412EAF36}"/>
              </a:ext>
            </a:extLst>
          </p:cNvPr>
          <p:cNvSpPr>
            <a:spLocks noGrp="1"/>
          </p:cNvSpPr>
          <p:nvPr>
            <p:ph type="title"/>
          </p:nvPr>
        </p:nvSpPr>
        <p:spPr/>
        <p:txBody>
          <a:bodyPr/>
          <a:lstStyle/>
          <a:p>
            <a:r>
              <a:rPr lang="nl-BE" dirty="0"/>
              <a:t>ABP of klasse 1</a:t>
            </a:r>
          </a:p>
        </p:txBody>
      </p:sp>
      <p:sp>
        <p:nvSpPr>
          <p:cNvPr id="3" name="Tijdelijke aanduiding voor inhoud 2">
            <a:extLst>
              <a:ext uri="{FF2B5EF4-FFF2-40B4-BE49-F238E27FC236}">
                <a16:creationId xmlns:a16="http://schemas.microsoft.com/office/drawing/2014/main" id="{C1252ED9-61E7-4439-747E-A0946D53703E}"/>
              </a:ext>
            </a:extLst>
          </p:cNvPr>
          <p:cNvSpPr>
            <a:spLocks noGrp="1"/>
          </p:cNvSpPr>
          <p:nvPr>
            <p:ph idx="1"/>
          </p:nvPr>
        </p:nvSpPr>
        <p:spPr/>
        <p:txBody>
          <a:bodyPr/>
          <a:lstStyle/>
          <a:p>
            <a:r>
              <a:rPr lang="nl-BE" dirty="0"/>
              <a:t>Bacteriële infectie</a:t>
            </a:r>
          </a:p>
          <a:p>
            <a:endParaRPr lang="nl-BE" dirty="0"/>
          </a:p>
          <a:p>
            <a:r>
              <a:rPr lang="nl-BE" dirty="0"/>
              <a:t>Koorts + LUTS klachten</a:t>
            </a:r>
          </a:p>
          <a:p>
            <a:endParaRPr lang="nl-BE" dirty="0"/>
          </a:p>
          <a:p>
            <a:r>
              <a:rPr lang="nl-BE" dirty="0"/>
              <a:t>&gt;&gt; opstijgende infectie </a:t>
            </a:r>
          </a:p>
          <a:p>
            <a:pPr lvl="1"/>
            <a:r>
              <a:rPr lang="nl-BE" dirty="0"/>
              <a:t>&gt;&gt; Escherichia coli (65-80%) </a:t>
            </a:r>
          </a:p>
          <a:p>
            <a:pPr lvl="1"/>
            <a:r>
              <a:rPr lang="nl-BE" dirty="0"/>
              <a:t>&gt; Proteus mirabilis, Klebsiella, Enterobacter…</a:t>
            </a:r>
          </a:p>
          <a:p>
            <a:pPr lvl="1"/>
            <a:r>
              <a:rPr lang="nl-BE" dirty="0"/>
              <a:t>&lt; Neisseria gonorrhoeae, Chlamydia trachomatis…</a:t>
            </a:r>
          </a:p>
        </p:txBody>
      </p:sp>
    </p:spTree>
    <p:extLst>
      <p:ext uri="{BB962C8B-B14F-4D97-AF65-F5344CB8AC3E}">
        <p14:creationId xmlns:p14="http://schemas.microsoft.com/office/powerpoint/2010/main" val="304684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7EF728-3526-A6D7-75B3-D148368D114C}"/>
              </a:ext>
            </a:extLst>
          </p:cNvPr>
          <p:cNvSpPr>
            <a:spLocks noGrp="1"/>
          </p:cNvSpPr>
          <p:nvPr>
            <p:ph type="title"/>
          </p:nvPr>
        </p:nvSpPr>
        <p:spPr/>
        <p:txBody>
          <a:bodyPr/>
          <a:lstStyle/>
          <a:p>
            <a:r>
              <a:rPr lang="nl-BE" dirty="0"/>
              <a:t>ABP diagnose</a:t>
            </a:r>
          </a:p>
        </p:txBody>
      </p:sp>
      <p:sp>
        <p:nvSpPr>
          <p:cNvPr id="3" name="Tijdelijke aanduiding voor inhoud 2">
            <a:extLst>
              <a:ext uri="{FF2B5EF4-FFF2-40B4-BE49-F238E27FC236}">
                <a16:creationId xmlns:a16="http://schemas.microsoft.com/office/drawing/2014/main" id="{2AA153F5-1D97-FDF9-AE8B-370A61A06B99}"/>
              </a:ext>
            </a:extLst>
          </p:cNvPr>
          <p:cNvSpPr>
            <a:spLocks noGrp="1"/>
          </p:cNvSpPr>
          <p:nvPr>
            <p:ph idx="1"/>
          </p:nvPr>
        </p:nvSpPr>
        <p:spPr/>
        <p:txBody>
          <a:bodyPr/>
          <a:lstStyle/>
          <a:p>
            <a:r>
              <a:rPr lang="nl-BE" dirty="0"/>
              <a:t>Urinecultuur</a:t>
            </a:r>
          </a:p>
          <a:p>
            <a:endParaRPr lang="nl-BE" dirty="0"/>
          </a:p>
          <a:p>
            <a:r>
              <a:rPr lang="nl-BE" dirty="0"/>
              <a:t>CRP, WBC, SED</a:t>
            </a:r>
          </a:p>
          <a:p>
            <a:endParaRPr lang="nl-BE" dirty="0"/>
          </a:p>
          <a:p>
            <a:r>
              <a:rPr lang="nl-BE" dirty="0"/>
              <a:t>PSA verhoogd 60-70%</a:t>
            </a:r>
          </a:p>
          <a:p>
            <a:endParaRPr lang="nl-BE" dirty="0"/>
          </a:p>
          <a:p>
            <a:r>
              <a:rPr lang="nl-BE" dirty="0"/>
              <a:t>Rectaal toucher</a:t>
            </a:r>
          </a:p>
        </p:txBody>
      </p:sp>
    </p:spTree>
    <p:extLst>
      <p:ext uri="{BB962C8B-B14F-4D97-AF65-F5344CB8AC3E}">
        <p14:creationId xmlns:p14="http://schemas.microsoft.com/office/powerpoint/2010/main" val="3904043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FF935-B0EE-163B-4312-7EBA7303AEDE}"/>
              </a:ext>
            </a:extLst>
          </p:cNvPr>
          <p:cNvSpPr>
            <a:spLocks noGrp="1"/>
          </p:cNvSpPr>
          <p:nvPr>
            <p:ph type="title"/>
          </p:nvPr>
        </p:nvSpPr>
        <p:spPr/>
        <p:txBody>
          <a:bodyPr/>
          <a:lstStyle/>
          <a:p>
            <a:r>
              <a:rPr lang="nl-BE" dirty="0"/>
              <a:t>ABP therapie</a:t>
            </a:r>
          </a:p>
        </p:txBody>
      </p:sp>
      <p:sp>
        <p:nvSpPr>
          <p:cNvPr id="3" name="Tijdelijke aanduiding voor inhoud 2">
            <a:extLst>
              <a:ext uri="{FF2B5EF4-FFF2-40B4-BE49-F238E27FC236}">
                <a16:creationId xmlns:a16="http://schemas.microsoft.com/office/drawing/2014/main" id="{040B8EA2-6057-C2FC-0745-9AC66F0E19A0}"/>
              </a:ext>
            </a:extLst>
          </p:cNvPr>
          <p:cNvSpPr>
            <a:spLocks noGrp="1"/>
          </p:cNvSpPr>
          <p:nvPr>
            <p:ph idx="1"/>
          </p:nvPr>
        </p:nvSpPr>
        <p:spPr/>
        <p:txBody>
          <a:bodyPr/>
          <a:lstStyle/>
          <a:p>
            <a:r>
              <a:rPr lang="nl-BE" dirty="0"/>
              <a:t>In de huisartspraktijk:</a:t>
            </a:r>
          </a:p>
          <a:p>
            <a:endParaRPr lang="nl-BE" dirty="0"/>
          </a:p>
          <a:p>
            <a:pPr marL="457200" lvl="1" indent="0">
              <a:buNone/>
            </a:pPr>
            <a:r>
              <a:rPr lang="nl-BE" dirty="0"/>
              <a:t>=&gt; Start empirische antibiotica</a:t>
            </a:r>
          </a:p>
        </p:txBody>
      </p:sp>
    </p:spTree>
    <p:extLst>
      <p:ext uri="{BB962C8B-B14F-4D97-AF65-F5344CB8AC3E}">
        <p14:creationId xmlns:p14="http://schemas.microsoft.com/office/powerpoint/2010/main" val="269938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E3539-E73D-C1D2-C5EF-C0BE7086A22C}"/>
              </a:ext>
            </a:extLst>
          </p:cNvPr>
          <p:cNvSpPr>
            <a:spLocks noGrp="1"/>
          </p:cNvSpPr>
          <p:nvPr>
            <p:ph type="title"/>
          </p:nvPr>
        </p:nvSpPr>
        <p:spPr>
          <a:xfrm>
            <a:off x="6651292" y="270584"/>
            <a:ext cx="10515600" cy="1325563"/>
          </a:xfrm>
        </p:spPr>
        <p:txBody>
          <a:bodyPr/>
          <a:lstStyle/>
          <a:p>
            <a:r>
              <a:rPr lang="nl-BE" dirty="0"/>
              <a:t>BABCOC oktober 2022</a:t>
            </a:r>
          </a:p>
        </p:txBody>
      </p:sp>
      <p:pic>
        <p:nvPicPr>
          <p:cNvPr id="4" name="Tijdelijke aanduiding voor inhoud 3">
            <a:extLst>
              <a:ext uri="{FF2B5EF4-FFF2-40B4-BE49-F238E27FC236}">
                <a16:creationId xmlns:a16="http://schemas.microsoft.com/office/drawing/2014/main" id="{4F9650E3-BF7C-3AFD-5D5F-D6D484727BC4}"/>
              </a:ext>
            </a:extLst>
          </p:cNvPr>
          <p:cNvPicPr>
            <a:picLocks noGrp="1" noChangeAspect="1"/>
          </p:cNvPicPr>
          <p:nvPr>
            <p:ph idx="1"/>
          </p:nvPr>
        </p:nvPicPr>
        <p:blipFill>
          <a:blip r:embed="rId3"/>
          <a:stretch>
            <a:fillRect/>
          </a:stretch>
        </p:blipFill>
        <p:spPr>
          <a:xfrm>
            <a:off x="173714" y="603248"/>
            <a:ext cx="5967070" cy="5651504"/>
          </a:xfrm>
          <a:prstGeom prst="rect">
            <a:avLst/>
          </a:prstGeom>
        </p:spPr>
      </p:pic>
      <p:pic>
        <p:nvPicPr>
          <p:cNvPr id="5" name="Afbeelding 4">
            <a:extLst>
              <a:ext uri="{FF2B5EF4-FFF2-40B4-BE49-F238E27FC236}">
                <a16:creationId xmlns:a16="http://schemas.microsoft.com/office/drawing/2014/main" id="{7383F339-6FAB-072D-0EC7-BEB7E1B7D8D2}"/>
              </a:ext>
            </a:extLst>
          </p:cNvPr>
          <p:cNvPicPr>
            <a:picLocks noChangeAspect="1"/>
          </p:cNvPicPr>
          <p:nvPr/>
        </p:nvPicPr>
        <p:blipFill>
          <a:blip r:embed="rId4"/>
          <a:stretch>
            <a:fillRect/>
          </a:stretch>
        </p:blipFill>
        <p:spPr>
          <a:xfrm>
            <a:off x="6140784" y="1263482"/>
            <a:ext cx="5944191" cy="3886033"/>
          </a:xfrm>
          <a:prstGeom prst="rect">
            <a:avLst/>
          </a:prstGeom>
        </p:spPr>
      </p:pic>
    </p:spTree>
    <p:extLst>
      <p:ext uri="{BB962C8B-B14F-4D97-AF65-F5344CB8AC3E}">
        <p14:creationId xmlns:p14="http://schemas.microsoft.com/office/powerpoint/2010/main" val="1700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FF935-B0EE-163B-4312-7EBA7303AEDE}"/>
              </a:ext>
            </a:extLst>
          </p:cNvPr>
          <p:cNvSpPr>
            <a:spLocks noGrp="1"/>
          </p:cNvSpPr>
          <p:nvPr>
            <p:ph type="title"/>
          </p:nvPr>
        </p:nvSpPr>
        <p:spPr/>
        <p:txBody>
          <a:bodyPr/>
          <a:lstStyle/>
          <a:p>
            <a:r>
              <a:rPr lang="nl-BE" dirty="0"/>
              <a:t>ABP therapie</a:t>
            </a:r>
          </a:p>
        </p:txBody>
      </p:sp>
      <p:sp>
        <p:nvSpPr>
          <p:cNvPr id="3" name="Tijdelijke aanduiding voor inhoud 2">
            <a:extLst>
              <a:ext uri="{FF2B5EF4-FFF2-40B4-BE49-F238E27FC236}">
                <a16:creationId xmlns:a16="http://schemas.microsoft.com/office/drawing/2014/main" id="{040B8EA2-6057-C2FC-0745-9AC66F0E19A0}"/>
              </a:ext>
            </a:extLst>
          </p:cNvPr>
          <p:cNvSpPr>
            <a:spLocks noGrp="1"/>
          </p:cNvSpPr>
          <p:nvPr>
            <p:ph idx="1"/>
          </p:nvPr>
        </p:nvSpPr>
        <p:spPr/>
        <p:txBody>
          <a:bodyPr>
            <a:normAutofit/>
          </a:bodyPr>
          <a:lstStyle/>
          <a:p>
            <a:r>
              <a:rPr lang="nl-BE" dirty="0"/>
              <a:t>Hospitalisatie in 6% </a:t>
            </a:r>
          </a:p>
          <a:p>
            <a:endParaRPr lang="nl-BE" dirty="0"/>
          </a:p>
          <a:p>
            <a:pPr lvl="1"/>
            <a:r>
              <a:rPr lang="nl-BE" sz="2800" dirty="0"/>
              <a:t>Resistente bacteriën</a:t>
            </a:r>
          </a:p>
          <a:p>
            <a:pPr lvl="1"/>
            <a:endParaRPr lang="nl-BE" sz="2800" dirty="0"/>
          </a:p>
          <a:p>
            <a:pPr lvl="1"/>
            <a:r>
              <a:rPr lang="nl-BE" sz="2800" dirty="0"/>
              <a:t>Klinisch beeld</a:t>
            </a:r>
          </a:p>
          <a:p>
            <a:pPr lvl="1"/>
            <a:endParaRPr lang="nl-BE" sz="2800" dirty="0"/>
          </a:p>
          <a:p>
            <a:pPr lvl="1"/>
            <a:r>
              <a:rPr lang="nl-BE" sz="2800" dirty="0"/>
              <a:t>Hemodynamiek</a:t>
            </a:r>
          </a:p>
          <a:p>
            <a:pPr marL="457200" lvl="1" indent="0">
              <a:buNone/>
            </a:pPr>
            <a:endParaRPr lang="nl-BE" dirty="0"/>
          </a:p>
          <a:p>
            <a:pPr marL="457200" lvl="1" indent="0">
              <a:buNone/>
            </a:pPr>
            <a:r>
              <a:rPr lang="nl-BE" dirty="0"/>
              <a:t>=&gt; Nood aan IV antibiotica</a:t>
            </a:r>
          </a:p>
          <a:p>
            <a:pPr marL="457200" lvl="1" indent="0">
              <a:buNone/>
            </a:pPr>
            <a:r>
              <a:rPr lang="nl-BE" dirty="0"/>
              <a:t>=&gt; Nood aan monitoring</a:t>
            </a:r>
          </a:p>
        </p:txBody>
      </p:sp>
    </p:spTree>
    <p:extLst>
      <p:ext uri="{BB962C8B-B14F-4D97-AF65-F5344CB8AC3E}">
        <p14:creationId xmlns:p14="http://schemas.microsoft.com/office/powerpoint/2010/main" val="407876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C9D85-8B9E-D906-14E7-43F0DEB497C2}"/>
              </a:ext>
            </a:extLst>
          </p:cNvPr>
          <p:cNvSpPr>
            <a:spLocks noGrp="1"/>
          </p:cNvSpPr>
          <p:nvPr>
            <p:ph type="title"/>
          </p:nvPr>
        </p:nvSpPr>
        <p:spPr/>
        <p:txBody>
          <a:bodyPr/>
          <a:lstStyle/>
          <a:p>
            <a:endParaRPr lang="nl-BE"/>
          </a:p>
        </p:txBody>
      </p:sp>
      <p:pic>
        <p:nvPicPr>
          <p:cNvPr id="5" name="Afbeelding 4">
            <a:extLst>
              <a:ext uri="{FF2B5EF4-FFF2-40B4-BE49-F238E27FC236}">
                <a16:creationId xmlns:a16="http://schemas.microsoft.com/office/drawing/2014/main" id="{50FB52A7-6596-DFC8-5A25-1A4C29A0E1F6}"/>
              </a:ext>
            </a:extLst>
          </p:cNvPr>
          <p:cNvPicPr>
            <a:picLocks noChangeAspect="1"/>
          </p:cNvPicPr>
          <p:nvPr/>
        </p:nvPicPr>
        <p:blipFill>
          <a:blip r:embed="rId3"/>
          <a:stretch>
            <a:fillRect/>
          </a:stretch>
        </p:blipFill>
        <p:spPr>
          <a:xfrm>
            <a:off x="1532175" y="794466"/>
            <a:ext cx="2944300" cy="1693981"/>
          </a:xfrm>
          <a:prstGeom prst="rect">
            <a:avLst/>
          </a:prstGeom>
        </p:spPr>
      </p:pic>
      <p:pic>
        <p:nvPicPr>
          <p:cNvPr id="3" name="Afbeelding 2">
            <a:extLst>
              <a:ext uri="{FF2B5EF4-FFF2-40B4-BE49-F238E27FC236}">
                <a16:creationId xmlns:a16="http://schemas.microsoft.com/office/drawing/2014/main" id="{826E6D9B-6355-1803-368D-B1DBBC9C9864}"/>
              </a:ext>
            </a:extLst>
          </p:cNvPr>
          <p:cNvPicPr>
            <a:picLocks noChangeAspect="1"/>
          </p:cNvPicPr>
          <p:nvPr/>
        </p:nvPicPr>
        <p:blipFill>
          <a:blip r:embed="rId4"/>
          <a:stretch>
            <a:fillRect/>
          </a:stretch>
        </p:blipFill>
        <p:spPr>
          <a:xfrm>
            <a:off x="9235801" y="80959"/>
            <a:ext cx="2927788" cy="4814976"/>
          </a:xfrm>
          <a:prstGeom prst="rect">
            <a:avLst/>
          </a:prstGeom>
        </p:spPr>
      </p:pic>
      <p:pic>
        <p:nvPicPr>
          <p:cNvPr id="4" name="Afbeelding 3">
            <a:extLst>
              <a:ext uri="{FF2B5EF4-FFF2-40B4-BE49-F238E27FC236}">
                <a16:creationId xmlns:a16="http://schemas.microsoft.com/office/drawing/2014/main" id="{58525EAF-96E4-55C0-C7B5-5227648FA96C}"/>
              </a:ext>
            </a:extLst>
          </p:cNvPr>
          <p:cNvPicPr>
            <a:picLocks noChangeAspect="1"/>
          </p:cNvPicPr>
          <p:nvPr/>
        </p:nvPicPr>
        <p:blipFill>
          <a:blip r:embed="rId5"/>
          <a:stretch>
            <a:fillRect/>
          </a:stretch>
        </p:blipFill>
        <p:spPr>
          <a:xfrm>
            <a:off x="28411" y="2669400"/>
            <a:ext cx="8896128" cy="496776"/>
          </a:xfrm>
          <a:prstGeom prst="rect">
            <a:avLst/>
          </a:prstGeom>
        </p:spPr>
      </p:pic>
      <p:pic>
        <p:nvPicPr>
          <p:cNvPr id="11" name="Afbeelding 10">
            <a:extLst>
              <a:ext uri="{FF2B5EF4-FFF2-40B4-BE49-F238E27FC236}">
                <a16:creationId xmlns:a16="http://schemas.microsoft.com/office/drawing/2014/main" id="{3805D136-D1C8-9EBC-6670-D9457172AAA7}"/>
              </a:ext>
            </a:extLst>
          </p:cNvPr>
          <p:cNvPicPr>
            <a:picLocks noChangeAspect="1"/>
          </p:cNvPicPr>
          <p:nvPr/>
        </p:nvPicPr>
        <p:blipFill>
          <a:blip r:embed="rId6"/>
          <a:stretch>
            <a:fillRect/>
          </a:stretch>
        </p:blipFill>
        <p:spPr>
          <a:xfrm>
            <a:off x="28411" y="3166176"/>
            <a:ext cx="9091576" cy="823968"/>
          </a:xfrm>
          <a:prstGeom prst="rect">
            <a:avLst/>
          </a:prstGeom>
        </p:spPr>
      </p:pic>
      <p:sp>
        <p:nvSpPr>
          <p:cNvPr id="12" name="Tekstvak 11">
            <a:extLst>
              <a:ext uri="{FF2B5EF4-FFF2-40B4-BE49-F238E27FC236}">
                <a16:creationId xmlns:a16="http://schemas.microsoft.com/office/drawing/2014/main" id="{C4BB6444-B48A-3562-AB6C-19F6B961D1D8}"/>
              </a:ext>
            </a:extLst>
          </p:cNvPr>
          <p:cNvSpPr txBox="1"/>
          <p:nvPr/>
        </p:nvSpPr>
        <p:spPr>
          <a:xfrm>
            <a:off x="1452282" y="4823012"/>
            <a:ext cx="5325036" cy="523220"/>
          </a:xfrm>
          <a:prstGeom prst="rect">
            <a:avLst/>
          </a:prstGeom>
          <a:noFill/>
        </p:spPr>
        <p:txBody>
          <a:bodyPr wrap="square" rtlCol="0">
            <a:spAutoFit/>
          </a:bodyPr>
          <a:lstStyle/>
          <a:p>
            <a:pPr marL="285750" indent="-285750">
              <a:buFont typeface="Arial" panose="020B0604020202020204" pitchFamily="34" charset="0"/>
              <a:buChar char="•"/>
            </a:pPr>
            <a:r>
              <a:rPr lang="nl-BE" sz="2800" dirty="0"/>
              <a:t>Behandelduur 14 – 28 dagen</a:t>
            </a:r>
          </a:p>
        </p:txBody>
      </p:sp>
    </p:spTree>
    <p:extLst>
      <p:ext uri="{BB962C8B-B14F-4D97-AF65-F5344CB8AC3E}">
        <p14:creationId xmlns:p14="http://schemas.microsoft.com/office/powerpoint/2010/main" val="12129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ZSL thema">
  <a:themeElements>
    <a:clrScheme name="AZSint-Lucas">
      <a:dk1>
        <a:sysClr val="windowText" lastClr="000000"/>
      </a:dk1>
      <a:lt1>
        <a:sysClr val="window" lastClr="FFFFFF"/>
      </a:lt1>
      <a:dk2>
        <a:srgbClr val="5F737D"/>
      </a:dk2>
      <a:lt2>
        <a:srgbClr val="DFE8ED"/>
      </a:lt2>
      <a:accent1>
        <a:srgbClr val="F7A600"/>
      </a:accent1>
      <a:accent2>
        <a:srgbClr val="EC6600"/>
      </a:accent2>
      <a:accent3>
        <a:srgbClr val="D51317"/>
      </a:accent3>
      <a:accent4>
        <a:srgbClr val="93B2C2"/>
      </a:accent4>
      <a:accent5>
        <a:srgbClr val="00A3C0"/>
      </a:accent5>
      <a:accent6>
        <a:srgbClr val="92BF18"/>
      </a:accent6>
      <a:hlink>
        <a:srgbClr val="5F737D"/>
      </a:hlink>
      <a:folHlink>
        <a:srgbClr val="D51317"/>
      </a:folHlink>
    </a:clrScheme>
    <a:fontScheme name="AZSL">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ZSL_PPT_template" id="{0A7515F1-2F5D-4A47-B7BD-1395D071916E}" vid="{87D5EA22-3053-4F32-9D76-BFEAC3F5072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5FF0A4A7EB334090C4633DD48F1267" ma:contentTypeVersion="1" ma:contentTypeDescription="Een nieuw document maken." ma:contentTypeScope="" ma:versionID="5b51f7fd4667bc6b2e32de31d2fbd515">
  <xsd:schema xmlns:xsd="http://www.w3.org/2001/XMLSchema" xmlns:xs="http://www.w3.org/2001/XMLSchema" xmlns:p="http://schemas.microsoft.com/office/2006/metadata/properties" xmlns:ns2="bd0a095a-4a14-4ec0-add3-c88bf75d779c" targetNamespace="http://schemas.microsoft.com/office/2006/metadata/properties" ma:root="true" ma:fieldsID="769c898e9a85d1978ed6c139751ba096" ns2:_="">
    <xsd:import namespace="bd0a095a-4a14-4ec0-add3-c88bf75d779c"/>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a095a-4a14-4ec0-add3-c88bf75d779c"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9BC01B-F920-4A93-AE44-24845A37BA4F}">
  <ds:schemaRefs>
    <ds:schemaRef ds:uri="http://schemas.microsoft.com/sharepoint/v3/contenttype/forms"/>
  </ds:schemaRefs>
</ds:datastoreItem>
</file>

<file path=customXml/itemProps2.xml><?xml version="1.0" encoding="utf-8"?>
<ds:datastoreItem xmlns:ds="http://schemas.openxmlformats.org/officeDocument/2006/customXml" ds:itemID="{D6E38729-9A58-4DD8-9CE0-05EDD0D6E6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0a095a-4a14-4ec0-add3-c88bf75d77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159CD1-B913-4993-8DC1-66034E15B789}">
  <ds:schemaRef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bd0a095a-4a14-4ec0-add3-c88bf75d779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1883</TotalTime>
  <Words>1045</Words>
  <Application>Microsoft Office PowerPoint</Application>
  <PresentationFormat>Breedbeeld</PresentationFormat>
  <Paragraphs>195</Paragraphs>
  <Slides>17</Slides>
  <Notes>16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Arial Narrow</vt:lpstr>
      <vt:lpstr>Calibri</vt:lpstr>
      <vt:lpstr>AZSL thema</vt:lpstr>
      <vt:lpstr>Urethritis en prostatitis: diagnose en behandeling</vt:lpstr>
      <vt:lpstr>Classificatie</vt:lpstr>
      <vt:lpstr>Epidemiologie</vt:lpstr>
      <vt:lpstr>ABP of klasse 1</vt:lpstr>
      <vt:lpstr>ABP diagnose</vt:lpstr>
      <vt:lpstr>ABP therapie</vt:lpstr>
      <vt:lpstr>BABCOC oktober 2022</vt:lpstr>
      <vt:lpstr>ABP therapie</vt:lpstr>
      <vt:lpstr>PowerPoint-presentatie</vt:lpstr>
      <vt:lpstr>Beeldvorming blaas + upper tract</vt:lpstr>
      <vt:lpstr>Beeldvorming prostaat</vt:lpstr>
      <vt:lpstr>CBP of klasse 2</vt:lpstr>
      <vt:lpstr>CBP diagnose</vt:lpstr>
      <vt:lpstr>CBP therapie</vt:lpstr>
      <vt:lpstr>CBP therapie</vt:lpstr>
      <vt:lpstr>CBP therapie</vt:lpstr>
      <vt:lpstr>Bedankt voor jullie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 u altijd al wilde weten over atypische respiratoire infecties</dc:title>
  <dc:creator>Filip</dc:creator>
  <cp:lastModifiedBy>Annys Nike</cp:lastModifiedBy>
  <cp:revision>91</cp:revision>
  <cp:lastPrinted>2023-12-07T12:54:19Z</cp:lastPrinted>
  <dcterms:created xsi:type="dcterms:W3CDTF">2022-11-30T10:22:16Z</dcterms:created>
  <dcterms:modified xsi:type="dcterms:W3CDTF">2023-12-07T12:54:24Z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0x0101004E5FF0A4A7EB334090C4633DD48F1267</vt:lpwstr>
  </property>
</Properties>
</file>